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Roboto Thin"/>
      <p:regular r:id="rId92"/>
      <p:bold r:id="rId93"/>
      <p:italic r:id="rId94"/>
      <p:boldItalic r:id="rId95"/>
    </p:embeddedFont>
    <p:embeddedFont>
      <p:font typeface="Roboto"/>
      <p:regular r:id="rId96"/>
      <p:bold r:id="rId97"/>
      <p:italic r:id="rId98"/>
      <p:boldItalic r:id="rId99"/>
    </p:embeddedFont>
    <p:embeddedFont>
      <p:font typeface="EB Garamond Medium"/>
      <p:regular r:id="rId100"/>
      <p:bold r:id="rId101"/>
      <p:italic r:id="rId102"/>
      <p:boldItalic r:id="rId103"/>
    </p:embeddedFont>
    <p:embeddedFont>
      <p:font typeface="EB Garamond"/>
      <p:regular r:id="rId104"/>
      <p:bold r:id="rId105"/>
      <p:italic r:id="rId106"/>
      <p:boldItalic r:id="rId107"/>
    </p:embeddedFont>
    <p:embeddedFont>
      <p:font typeface="Merriweather Black"/>
      <p:bold r:id="rId108"/>
      <p:boldItalic r:id="rId109"/>
    </p:embeddedFont>
    <p:embeddedFont>
      <p:font typeface="Merriweather"/>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954BBB-0B48-4290-804A-B79DD1783094}">
  <a:tblStyle styleId="{A1954BBB-0B48-4290-804A-B79DD178309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192A7B-B61F-448C-81A1-6E62B470174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EBGaramond-boldItalic.fntdata"/><Relationship Id="rId106" Type="http://schemas.openxmlformats.org/officeDocument/2006/relationships/font" Target="fonts/EBGaramond-italic.fntdata"/><Relationship Id="rId105" Type="http://schemas.openxmlformats.org/officeDocument/2006/relationships/font" Target="fonts/EBGaramond-bold.fntdata"/><Relationship Id="rId104" Type="http://schemas.openxmlformats.org/officeDocument/2006/relationships/font" Target="fonts/EBGaramond-regular.fntdata"/><Relationship Id="rId109" Type="http://schemas.openxmlformats.org/officeDocument/2006/relationships/font" Target="fonts/MerriweatherBlack-boldItalic.fntdata"/><Relationship Id="rId108" Type="http://schemas.openxmlformats.org/officeDocument/2006/relationships/font" Target="fonts/MerriweatherBlack-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EBGaramondMedium-boldItalic.fntdata"/><Relationship Id="rId102" Type="http://schemas.openxmlformats.org/officeDocument/2006/relationships/font" Target="fonts/EBGaramondMedium-italic.fntdata"/><Relationship Id="rId101" Type="http://schemas.openxmlformats.org/officeDocument/2006/relationships/font" Target="fonts/EBGaramondMedium-bold.fntdata"/><Relationship Id="rId100" Type="http://schemas.openxmlformats.org/officeDocument/2006/relationships/font" Target="fonts/EBGaramond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Thin-boldItalic.fntdata"/><Relationship Id="rId94" Type="http://schemas.openxmlformats.org/officeDocument/2006/relationships/font" Target="fonts/RobotoThin-italic.fntdata"/><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 Target="slides/slide5.xml"/><Relationship Id="rId99" Type="http://schemas.openxmlformats.org/officeDocument/2006/relationships/font" Target="fonts/Roboto-boldItalic.fntdata"/><Relationship Id="rId10" Type="http://schemas.openxmlformats.org/officeDocument/2006/relationships/slide" Target="slides/slide4.xml"/><Relationship Id="rId98"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RobotoThin-bold.fntdata"/><Relationship Id="rId92" Type="http://schemas.openxmlformats.org/officeDocument/2006/relationships/font" Target="fonts/RobotoThin-regular.fntdata"/><Relationship Id="rId15" Type="http://schemas.openxmlformats.org/officeDocument/2006/relationships/slide" Target="slides/slide9.xml"/><Relationship Id="rId110" Type="http://schemas.openxmlformats.org/officeDocument/2006/relationships/font" Target="fonts/Merriweather-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Merriweather-boldItalic.fntdata"/><Relationship Id="rId112" Type="http://schemas.openxmlformats.org/officeDocument/2006/relationships/font" Target="fonts/Merriweather-italic.fntdata"/><Relationship Id="rId111" Type="http://schemas.openxmlformats.org/officeDocument/2006/relationships/font" Target="fonts/Merriweather-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5cee4991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5cee4991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e807ced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e807ced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f817d8589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f817d858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5cee4991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5cee4991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df857abb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df857abb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df857ab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df857ab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df857abb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df857abb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df857ab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df857ab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df857ab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df857ab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df857ab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df857ab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df857ab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df857ab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5cee4991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5cee4991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df857abb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df857abb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df857abb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df857abb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df857abb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df857abb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df857abb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df857abb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df857ab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df857ab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df857abb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df857abb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df857ab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df857ab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df857ab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df857ab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df857abb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df857abb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df857abb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df857abb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5cee4991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5cee4991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df857abb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df857abb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df857abb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df857abb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df857abb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df857abb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df857abb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df857abb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df857abb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df857abb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df857abb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df857abb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df857a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df857a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df857ab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df857ab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df857ab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df857ab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e25da61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e25da61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f817d858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f817d858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5cee4991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5cee4991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e807ced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e807ced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ebdbdb8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ebdbdb8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e807ced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e807ced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ebdbdb8b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ebdbdb8b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ebdbdb8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ebdbdb8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ebdbdb8b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ebdbdb8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ebdbdb8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ebdbdb8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ebdbdb8b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ebdbdb8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ebdbdb8b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ebdbdb8b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f817d858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f817d858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e807ced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e807ced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ebdbdb8b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ebdbdb8b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ebdbdb8b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ebdbdb8b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ebdbdb8b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ebdbdb8b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ebdbdb8b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ebdbdb8b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ebdbdb8b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ebdbdb8b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e807ced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ce807ced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ebdbdb8b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ebdbdb8b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ebdbdb8b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ebdbdb8b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ebdbdb8b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ebdbdb8b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f817d858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f817d858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ebdbdb8b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ebdbdb8b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ebdbdb8b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ebdbdb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e807ced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e807ced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f877166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cf877166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cf877166d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cf877166d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f877166d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f877166d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f877166d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f877166d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5cee4991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5cee4991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e807ced9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e807ced9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f734c933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f734c933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817d858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817d858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f734c93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f734c93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f734c933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f734c933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f734c93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f734c93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f734c933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f734c933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f734c93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f734c93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f734c93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f734c933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f734c933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f734c933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f734c933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f734c933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cf877166d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cf877166d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cf877166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cf877166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e807ce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e807ce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f877166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cf877166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f877166d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cf877166d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f877166d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cf877166d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5cee4991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c5cee4991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f734c933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f734c933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f734c933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f734c933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f817d858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f817d858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ads.google.com/aw/keywordplanner/i"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docs.google.com/spreadsheets/d/122amjsJSqsYVQ3nfR6SiS-FCtrB8Jycd08wPuKSdFfc/edit#gid=88925351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8.xml"/><Relationship Id="rId9" Type="http://schemas.openxmlformats.org/officeDocument/2006/relationships/slide" Target="/ppt/slides/slide83.xml"/><Relationship Id="rId5" Type="http://schemas.openxmlformats.org/officeDocument/2006/relationships/slide" Target="/ppt/slides/slide12.xml"/><Relationship Id="rId6" Type="http://schemas.openxmlformats.org/officeDocument/2006/relationships/slide" Target="/ppt/slides/slide40.xml"/><Relationship Id="rId7" Type="http://schemas.openxmlformats.org/officeDocument/2006/relationships/slide" Target="/ppt/slides/slide67.xml"/><Relationship Id="rId8" Type="http://schemas.openxmlformats.org/officeDocument/2006/relationships/slide" Target="/ppt/slides/slide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s://docs.google.com/spreadsheets/d/1_GpVYa2joncMvzovzOpuzVaM3I1_lRe8/edit#gid=154743030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24.pn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27.png"/><Relationship Id="rId4" Type="http://schemas.openxmlformats.org/officeDocument/2006/relationships/image" Target="../media/image41.png"/><Relationship Id="rId5"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37.png"/><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46775" y="2113725"/>
            <a:ext cx="6127500" cy="103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ca" sz="3500"/>
              <a:t>Márquetin</a:t>
            </a:r>
            <a:r>
              <a:rPr b="1" lang="ca" sz="3500"/>
              <a:t> en </a:t>
            </a:r>
            <a:r>
              <a:rPr b="1" lang="ca" sz="3500"/>
              <a:t>buscadores</a:t>
            </a:r>
            <a:endParaRPr b="1" sz="3500"/>
          </a:p>
        </p:txBody>
      </p:sp>
      <p:sp>
        <p:nvSpPr>
          <p:cNvPr id="65" name="Google Shape;65;p13"/>
          <p:cNvSpPr txBox="1"/>
          <p:nvPr/>
        </p:nvSpPr>
        <p:spPr>
          <a:xfrm>
            <a:off x="4028400" y="3481200"/>
            <a:ext cx="51156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Andreu, Soukaïna, Muhammad Haris,</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Manuel y Arnau</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Marketing en Internet - Q2 2023-2024</a:t>
            </a:r>
            <a:endParaRPr/>
          </a:p>
        </p:txBody>
      </p:sp>
      <p:pic>
        <p:nvPicPr>
          <p:cNvPr id="66" name="Google Shape;66;p13"/>
          <p:cNvPicPr preferRelativeResize="0"/>
          <p:nvPr/>
        </p:nvPicPr>
        <p:blipFill>
          <a:blip r:embed="rId3">
            <a:alphaModFix/>
          </a:blip>
          <a:stretch>
            <a:fillRect/>
          </a:stretch>
        </p:blipFill>
        <p:spPr>
          <a:xfrm>
            <a:off x="1782550" y="525975"/>
            <a:ext cx="5459349" cy="117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421200" y="1770750"/>
            <a:ext cx="8301600" cy="160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200">
                <a:latin typeface="Merriweather Black"/>
                <a:ea typeface="Merriweather Black"/>
                <a:cs typeface="Merriweather Black"/>
                <a:sym typeface="Merriweather Black"/>
              </a:rPr>
              <a:t>Presupuesto (sólo SEO y Google Ads)</a:t>
            </a:r>
            <a:endParaRPr sz="5400">
              <a:latin typeface="Merriweather Black"/>
              <a:ea typeface="Merriweather Black"/>
              <a:cs typeface="Merriweather Black"/>
              <a:sym typeface="Merriweather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nvSpPr>
        <p:spPr>
          <a:xfrm>
            <a:off x="136050" y="165225"/>
            <a:ext cx="8790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 </a:t>
            </a:r>
            <a:r>
              <a:rPr b="1" lang="ca" sz="2400">
                <a:latin typeface="EB Garamond"/>
                <a:ea typeface="EB Garamond"/>
                <a:cs typeface="EB Garamond"/>
                <a:sym typeface="EB Garamond"/>
              </a:rPr>
              <a:t>Presupuesto (sólo SEO y Google Ads)</a:t>
            </a:r>
            <a:endParaRPr b="1" sz="2400"/>
          </a:p>
        </p:txBody>
      </p:sp>
      <p:sp>
        <p:nvSpPr>
          <p:cNvPr id="132" name="Google Shape;132;p23"/>
          <p:cNvSpPr txBox="1"/>
          <p:nvPr/>
        </p:nvSpPr>
        <p:spPr>
          <a:xfrm>
            <a:off x="3499850" y="4777350"/>
            <a:ext cx="4265100" cy="32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300"/>
              <a:t>PRESUPUESTO TOTAL = 535.581,06€ </a:t>
            </a:r>
            <a:endParaRPr sz="1300">
              <a:solidFill>
                <a:schemeClr val="dk2"/>
              </a:solidFill>
              <a:latin typeface="Roboto"/>
              <a:ea typeface="Roboto"/>
              <a:cs typeface="Roboto"/>
              <a:sym typeface="Roboto"/>
            </a:endParaRPr>
          </a:p>
        </p:txBody>
      </p:sp>
      <p:graphicFrame>
        <p:nvGraphicFramePr>
          <p:cNvPr id="133" name="Google Shape;133;p23"/>
          <p:cNvGraphicFramePr/>
          <p:nvPr/>
        </p:nvGraphicFramePr>
        <p:xfrm>
          <a:off x="243400" y="740875"/>
          <a:ext cx="3000000" cy="3000000"/>
        </p:xfrm>
        <a:graphic>
          <a:graphicData uri="http://schemas.openxmlformats.org/drawingml/2006/table">
            <a:tbl>
              <a:tblPr>
                <a:noFill/>
                <a:tableStyleId>{A1954BBB-0B48-4290-804A-B79DD1783094}</a:tableStyleId>
              </a:tblPr>
              <a:tblGrid>
                <a:gridCol w="936375"/>
                <a:gridCol w="636625"/>
                <a:gridCol w="636625"/>
                <a:gridCol w="636625"/>
                <a:gridCol w="636625"/>
                <a:gridCol w="636625"/>
                <a:gridCol w="636625"/>
                <a:gridCol w="636625"/>
                <a:gridCol w="636625"/>
                <a:gridCol w="636625"/>
                <a:gridCol w="636625"/>
                <a:gridCol w="636625"/>
                <a:gridCol w="636625"/>
              </a:tblGrid>
              <a:tr h="270125">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ctr">
                        <a:spcBef>
                          <a:spcPts val="0"/>
                        </a:spcBef>
                        <a:spcAft>
                          <a:spcPts val="0"/>
                        </a:spcAft>
                        <a:buNone/>
                      </a:pPr>
                      <a:r>
                        <a:rPr b="1" lang="ca" sz="900"/>
                        <a:t>ENE</a:t>
                      </a:r>
                      <a:endParaRPr b="1" sz="900"/>
                    </a:p>
                  </a:txBody>
                  <a:tcPr marT="63500" marB="63500" marR="63500" marL="63500"/>
                </a:tc>
                <a:tc>
                  <a:txBody>
                    <a:bodyPr/>
                    <a:lstStyle/>
                    <a:p>
                      <a:pPr indent="0" lvl="0" marL="0" rtl="0" algn="ctr">
                        <a:spcBef>
                          <a:spcPts val="0"/>
                        </a:spcBef>
                        <a:spcAft>
                          <a:spcPts val="0"/>
                        </a:spcAft>
                        <a:buNone/>
                      </a:pPr>
                      <a:r>
                        <a:rPr b="1" lang="ca" sz="900"/>
                        <a:t>FEB</a:t>
                      </a:r>
                      <a:endParaRPr b="1" sz="900"/>
                    </a:p>
                  </a:txBody>
                  <a:tcPr marT="63500" marB="63500" marR="63500" marL="63500"/>
                </a:tc>
                <a:tc>
                  <a:txBody>
                    <a:bodyPr/>
                    <a:lstStyle/>
                    <a:p>
                      <a:pPr indent="0" lvl="0" marL="0" rtl="0" algn="ctr">
                        <a:spcBef>
                          <a:spcPts val="0"/>
                        </a:spcBef>
                        <a:spcAft>
                          <a:spcPts val="0"/>
                        </a:spcAft>
                        <a:buNone/>
                      </a:pPr>
                      <a:r>
                        <a:rPr b="1" lang="ca" sz="900"/>
                        <a:t>MAR</a:t>
                      </a:r>
                      <a:endParaRPr b="1" sz="900"/>
                    </a:p>
                  </a:txBody>
                  <a:tcPr marT="63500" marB="63500" marR="63500" marL="63500"/>
                </a:tc>
                <a:tc>
                  <a:txBody>
                    <a:bodyPr/>
                    <a:lstStyle/>
                    <a:p>
                      <a:pPr indent="0" lvl="0" marL="0" rtl="0" algn="ctr">
                        <a:spcBef>
                          <a:spcPts val="0"/>
                        </a:spcBef>
                        <a:spcAft>
                          <a:spcPts val="0"/>
                        </a:spcAft>
                        <a:buNone/>
                      </a:pPr>
                      <a:r>
                        <a:rPr b="1" lang="ca" sz="900"/>
                        <a:t>ABR</a:t>
                      </a:r>
                      <a:endParaRPr b="1" sz="900"/>
                    </a:p>
                  </a:txBody>
                  <a:tcPr marT="63500" marB="63500" marR="63500" marL="63500"/>
                </a:tc>
                <a:tc>
                  <a:txBody>
                    <a:bodyPr/>
                    <a:lstStyle/>
                    <a:p>
                      <a:pPr indent="0" lvl="0" marL="0" rtl="0" algn="ctr">
                        <a:spcBef>
                          <a:spcPts val="0"/>
                        </a:spcBef>
                        <a:spcAft>
                          <a:spcPts val="0"/>
                        </a:spcAft>
                        <a:buNone/>
                      </a:pPr>
                      <a:r>
                        <a:rPr b="1" lang="ca" sz="900"/>
                        <a:t>MAY</a:t>
                      </a:r>
                      <a:endParaRPr b="1" sz="900"/>
                    </a:p>
                  </a:txBody>
                  <a:tcPr marT="63500" marB="63500" marR="63500" marL="63500"/>
                </a:tc>
                <a:tc>
                  <a:txBody>
                    <a:bodyPr/>
                    <a:lstStyle/>
                    <a:p>
                      <a:pPr indent="0" lvl="0" marL="0" rtl="0" algn="ctr">
                        <a:spcBef>
                          <a:spcPts val="0"/>
                        </a:spcBef>
                        <a:spcAft>
                          <a:spcPts val="0"/>
                        </a:spcAft>
                        <a:buNone/>
                      </a:pPr>
                      <a:r>
                        <a:rPr b="1" lang="ca" sz="900"/>
                        <a:t>JUN</a:t>
                      </a:r>
                      <a:endParaRPr b="1" sz="900"/>
                    </a:p>
                  </a:txBody>
                  <a:tcPr marT="63500" marB="63500" marR="63500" marL="63500"/>
                </a:tc>
                <a:tc>
                  <a:txBody>
                    <a:bodyPr/>
                    <a:lstStyle/>
                    <a:p>
                      <a:pPr indent="0" lvl="0" marL="0" rtl="0" algn="ctr">
                        <a:spcBef>
                          <a:spcPts val="0"/>
                        </a:spcBef>
                        <a:spcAft>
                          <a:spcPts val="0"/>
                        </a:spcAft>
                        <a:buNone/>
                      </a:pPr>
                      <a:r>
                        <a:rPr b="1" lang="ca" sz="900"/>
                        <a:t>JUL</a:t>
                      </a:r>
                      <a:endParaRPr b="1" sz="900"/>
                    </a:p>
                  </a:txBody>
                  <a:tcPr marT="63500" marB="63500" marR="63500" marL="63500"/>
                </a:tc>
                <a:tc>
                  <a:txBody>
                    <a:bodyPr/>
                    <a:lstStyle/>
                    <a:p>
                      <a:pPr indent="0" lvl="0" marL="0" rtl="0" algn="ctr">
                        <a:spcBef>
                          <a:spcPts val="0"/>
                        </a:spcBef>
                        <a:spcAft>
                          <a:spcPts val="0"/>
                        </a:spcAft>
                        <a:buNone/>
                      </a:pPr>
                      <a:r>
                        <a:rPr b="1" lang="ca" sz="900"/>
                        <a:t>AGO</a:t>
                      </a:r>
                      <a:endParaRPr b="1" sz="900"/>
                    </a:p>
                  </a:txBody>
                  <a:tcPr marT="63500" marB="63500" marR="63500" marL="63500"/>
                </a:tc>
                <a:tc>
                  <a:txBody>
                    <a:bodyPr/>
                    <a:lstStyle/>
                    <a:p>
                      <a:pPr indent="0" lvl="0" marL="0" rtl="0" algn="ctr">
                        <a:spcBef>
                          <a:spcPts val="0"/>
                        </a:spcBef>
                        <a:spcAft>
                          <a:spcPts val="0"/>
                        </a:spcAft>
                        <a:buNone/>
                      </a:pPr>
                      <a:r>
                        <a:rPr b="1" lang="ca" sz="900"/>
                        <a:t>SEP</a:t>
                      </a:r>
                      <a:endParaRPr b="1" sz="900"/>
                    </a:p>
                  </a:txBody>
                  <a:tcPr marT="63500" marB="63500" marR="63500" marL="63500"/>
                </a:tc>
                <a:tc>
                  <a:txBody>
                    <a:bodyPr/>
                    <a:lstStyle/>
                    <a:p>
                      <a:pPr indent="0" lvl="0" marL="0" rtl="0" algn="ctr">
                        <a:spcBef>
                          <a:spcPts val="0"/>
                        </a:spcBef>
                        <a:spcAft>
                          <a:spcPts val="0"/>
                        </a:spcAft>
                        <a:buNone/>
                      </a:pPr>
                      <a:r>
                        <a:rPr b="1" lang="ca" sz="900"/>
                        <a:t>OCT</a:t>
                      </a:r>
                      <a:endParaRPr b="1" sz="900"/>
                    </a:p>
                  </a:txBody>
                  <a:tcPr marT="63500" marB="63500" marR="63500" marL="63500"/>
                </a:tc>
                <a:tc>
                  <a:txBody>
                    <a:bodyPr/>
                    <a:lstStyle/>
                    <a:p>
                      <a:pPr indent="0" lvl="0" marL="0" rtl="0" algn="ctr">
                        <a:spcBef>
                          <a:spcPts val="0"/>
                        </a:spcBef>
                        <a:spcAft>
                          <a:spcPts val="0"/>
                        </a:spcAft>
                        <a:buNone/>
                      </a:pPr>
                      <a:r>
                        <a:rPr b="1" lang="ca" sz="900"/>
                        <a:t>NOV</a:t>
                      </a:r>
                      <a:endParaRPr b="1" sz="900"/>
                    </a:p>
                  </a:txBody>
                  <a:tcPr marT="63500" marB="63500" marR="63500" marL="63500"/>
                </a:tc>
                <a:tc>
                  <a:txBody>
                    <a:bodyPr/>
                    <a:lstStyle/>
                    <a:p>
                      <a:pPr indent="0" lvl="0" marL="0" rtl="0" algn="ctr">
                        <a:spcBef>
                          <a:spcPts val="0"/>
                        </a:spcBef>
                        <a:spcAft>
                          <a:spcPts val="0"/>
                        </a:spcAft>
                        <a:buNone/>
                      </a:pPr>
                      <a:r>
                        <a:rPr b="1" lang="ca" sz="900"/>
                        <a:t>DIC</a:t>
                      </a:r>
                      <a:endParaRPr b="1" sz="900"/>
                    </a:p>
                  </a:txBody>
                  <a:tcPr marT="63500" marB="63500" marR="63500" marL="63500"/>
                </a:tc>
              </a:tr>
              <a:tr h="613725">
                <a:tc>
                  <a:txBody>
                    <a:bodyPr/>
                    <a:lstStyle/>
                    <a:p>
                      <a:pPr indent="0" lvl="0" marL="0" rtl="0" algn="l">
                        <a:spcBef>
                          <a:spcPts val="0"/>
                        </a:spcBef>
                        <a:spcAft>
                          <a:spcPts val="0"/>
                        </a:spcAft>
                        <a:buNone/>
                      </a:pPr>
                      <a:r>
                        <a:rPr b="1" lang="ca" sz="700"/>
                        <a:t>Personal (14€/h) SEO + PPC</a:t>
                      </a:r>
                      <a:endParaRPr b="1" sz="7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0h</a:t>
                      </a:r>
                      <a:endParaRPr sz="800"/>
                    </a:p>
                  </a:txBody>
                  <a:tcPr marT="63500" marB="63500" marR="63500" marL="63500"/>
                </a:tc>
                <a:tc>
                  <a:txBody>
                    <a:bodyPr/>
                    <a:lstStyle/>
                    <a:p>
                      <a:pPr indent="0" lvl="0" marL="0" rtl="0" algn="ctr">
                        <a:spcBef>
                          <a:spcPts val="0"/>
                        </a:spcBef>
                        <a:spcAft>
                          <a:spcPts val="0"/>
                        </a:spcAft>
                        <a:buNone/>
                      </a:pPr>
                      <a:r>
                        <a:rPr lang="ca" sz="800"/>
                        <a:t>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c>
                  <a:txBody>
                    <a:bodyPr/>
                    <a:lstStyle/>
                    <a:p>
                      <a:pPr indent="0" lvl="0" marL="0" rtl="0" algn="ctr">
                        <a:spcBef>
                          <a:spcPts val="0"/>
                        </a:spcBef>
                        <a:spcAft>
                          <a:spcPts val="0"/>
                        </a:spcAft>
                        <a:buNone/>
                      </a:pPr>
                      <a:r>
                        <a:rPr lang="ca" sz="800"/>
                        <a:t>420€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ca" sz="800"/>
                        <a:t>30h</a:t>
                      </a:r>
                      <a:endParaRPr sz="800"/>
                    </a:p>
                  </a:txBody>
                  <a:tcPr marT="63500" marB="63500" marR="63500" marL="63500"/>
                </a:tc>
              </a:tr>
              <a:tr h="270125">
                <a:tc>
                  <a:txBody>
                    <a:bodyPr/>
                    <a:lstStyle/>
                    <a:p>
                      <a:pPr indent="0" lvl="0" marL="0" rtl="0" algn="l">
                        <a:spcBef>
                          <a:spcPts val="0"/>
                        </a:spcBef>
                        <a:spcAft>
                          <a:spcPts val="0"/>
                        </a:spcAft>
                        <a:buNone/>
                      </a:pPr>
                      <a:r>
                        <a:rPr b="1" lang="ca" sz="900">
                          <a:solidFill>
                            <a:srgbClr val="0000FF"/>
                          </a:solidFill>
                        </a:rPr>
                        <a:t>PPC</a:t>
                      </a:r>
                      <a:endParaRPr b="1"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270125">
                <a:tc>
                  <a:txBody>
                    <a:bodyPr/>
                    <a:lstStyle/>
                    <a:p>
                      <a:pPr indent="0" lvl="0" marL="0" rtl="0" algn="r">
                        <a:spcBef>
                          <a:spcPts val="0"/>
                        </a:spcBef>
                        <a:spcAft>
                          <a:spcPts val="0"/>
                        </a:spcAft>
                        <a:buNone/>
                      </a:pPr>
                      <a:r>
                        <a:rPr lang="ca" sz="900">
                          <a:solidFill>
                            <a:srgbClr val="0000FF"/>
                          </a:solidFill>
                        </a:rPr>
                        <a:t>Lanzamiento</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rPr lang="ca" sz="900"/>
                        <a:t>11.035,38</a:t>
                      </a:r>
                      <a:endParaRPr sz="900"/>
                    </a:p>
                  </a:txBody>
                  <a:tcPr marT="63500" marB="63500" marR="63500" marL="63500"/>
                </a:tc>
                <a:tc>
                  <a:txBody>
                    <a:bodyPr/>
                    <a:lstStyle/>
                    <a:p>
                      <a:pPr indent="0" lvl="0" marL="0" rtl="0" algn="l">
                        <a:spcBef>
                          <a:spcPts val="0"/>
                        </a:spcBef>
                        <a:spcAft>
                          <a:spcPts val="0"/>
                        </a:spcAft>
                        <a:buNone/>
                      </a:pPr>
                      <a:r>
                        <a:rPr lang="ca" sz="900"/>
                        <a:t>77.446,68</a:t>
                      </a:r>
                      <a:endParaRPr sz="900"/>
                    </a:p>
                  </a:txBody>
                  <a:tcPr marT="63500" marB="63500" marR="63500" marL="63500"/>
                </a:tc>
                <a:tc>
                  <a:txBody>
                    <a:bodyPr/>
                    <a:lstStyle/>
                    <a:p>
                      <a:pPr indent="0" lvl="0" marL="0" rtl="0" algn="l">
                        <a:spcBef>
                          <a:spcPts val="0"/>
                        </a:spcBef>
                        <a:spcAft>
                          <a:spcPts val="0"/>
                        </a:spcAft>
                        <a:buNone/>
                      </a:pPr>
                      <a:r>
                        <a:rPr lang="ca" sz="900"/>
                        <a:t>91.932,36</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270125">
                <a:tc>
                  <a:txBody>
                    <a:bodyPr/>
                    <a:lstStyle/>
                    <a:p>
                      <a:pPr indent="0" lvl="0" marL="0" rtl="0" algn="r">
                        <a:spcBef>
                          <a:spcPts val="0"/>
                        </a:spcBef>
                        <a:spcAft>
                          <a:spcPts val="0"/>
                        </a:spcAft>
                        <a:buNone/>
                      </a:pPr>
                      <a:r>
                        <a:rPr lang="ca" sz="900">
                          <a:solidFill>
                            <a:srgbClr val="0000FF"/>
                          </a:solidFill>
                        </a:rPr>
                        <a:t>Black Friday</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19.943,4</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270125">
                <a:tc>
                  <a:txBody>
                    <a:bodyPr/>
                    <a:lstStyle/>
                    <a:p>
                      <a:pPr indent="0" lvl="0" marL="0" rtl="0" algn="r">
                        <a:spcBef>
                          <a:spcPts val="0"/>
                        </a:spcBef>
                        <a:spcAft>
                          <a:spcPts val="0"/>
                        </a:spcAft>
                        <a:buNone/>
                      </a:pPr>
                      <a:r>
                        <a:rPr lang="ca" sz="900">
                          <a:solidFill>
                            <a:srgbClr val="0000FF"/>
                          </a:solidFill>
                        </a:rPr>
                        <a:t>Navidad</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36.190,98</a:t>
                      </a:r>
                      <a:endParaRPr sz="900"/>
                    </a:p>
                  </a:txBody>
                  <a:tcPr marT="63500" marB="63500" marR="63500" marL="63500"/>
                </a:tc>
              </a:tr>
              <a:tr h="270125">
                <a:tc>
                  <a:txBody>
                    <a:bodyPr/>
                    <a:lstStyle/>
                    <a:p>
                      <a:pPr indent="0" lvl="0" marL="0" rtl="0" algn="r">
                        <a:spcBef>
                          <a:spcPts val="0"/>
                        </a:spcBef>
                        <a:spcAft>
                          <a:spcPts val="0"/>
                        </a:spcAft>
                        <a:buNone/>
                      </a:pPr>
                      <a:r>
                        <a:rPr lang="ca" sz="900">
                          <a:solidFill>
                            <a:srgbClr val="0000FF"/>
                          </a:solidFill>
                        </a:rPr>
                        <a:t>Dia del Perro</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12.054,09</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270125">
                <a:tc>
                  <a:txBody>
                    <a:bodyPr/>
                    <a:lstStyle/>
                    <a:p>
                      <a:pPr indent="0" lvl="0" marL="0" rtl="0" algn="r">
                        <a:spcBef>
                          <a:spcPts val="0"/>
                        </a:spcBef>
                        <a:spcAft>
                          <a:spcPts val="0"/>
                        </a:spcAft>
                        <a:buNone/>
                      </a:pPr>
                      <a:r>
                        <a:rPr lang="ca" sz="900">
                          <a:solidFill>
                            <a:srgbClr val="0000FF"/>
                          </a:solidFill>
                        </a:rPr>
                        <a:t>Dia del Gato</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1.699,92</a:t>
                      </a:r>
                      <a:endParaRPr sz="900"/>
                    </a:p>
                  </a:txBody>
                  <a:tcPr marT="63500" marB="63500" marR="63500" marL="63500"/>
                </a:tc>
                <a:tc>
                  <a:txBody>
                    <a:bodyPr/>
                    <a:lstStyle/>
                    <a:p>
                      <a:pPr indent="0" lvl="0" marL="0" rtl="0" algn="l">
                        <a:spcBef>
                          <a:spcPts val="0"/>
                        </a:spcBef>
                        <a:spcAft>
                          <a:spcPts val="0"/>
                        </a:spcAft>
                        <a:buNone/>
                      </a:pPr>
                      <a:r>
                        <a:rPr lang="ca" sz="900"/>
                        <a:t>3.399,84</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417725">
                <a:tc>
                  <a:txBody>
                    <a:bodyPr/>
                    <a:lstStyle/>
                    <a:p>
                      <a:pPr indent="0" lvl="0" marL="0" rtl="0" algn="r">
                        <a:spcBef>
                          <a:spcPts val="0"/>
                        </a:spcBef>
                        <a:spcAft>
                          <a:spcPts val="0"/>
                        </a:spcAft>
                        <a:buNone/>
                      </a:pPr>
                      <a:r>
                        <a:rPr lang="ca" sz="900">
                          <a:solidFill>
                            <a:srgbClr val="0000FF"/>
                          </a:solidFill>
                        </a:rPr>
                        <a:t>Dia de la Mascota</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5.127,36</a:t>
                      </a:r>
                      <a:endParaRPr sz="900"/>
                    </a:p>
                  </a:txBody>
                  <a:tcPr marT="63500" marB="63500" marR="63500" marL="63500"/>
                </a:tc>
                <a:tc>
                  <a:txBody>
                    <a:bodyPr/>
                    <a:lstStyle/>
                    <a:p>
                      <a:pPr indent="0" lvl="0" marL="0" rtl="0" algn="l">
                        <a:spcBef>
                          <a:spcPts val="0"/>
                        </a:spcBef>
                        <a:spcAft>
                          <a:spcPts val="0"/>
                        </a:spcAft>
                        <a:buNone/>
                      </a:pPr>
                      <a:r>
                        <a:rPr lang="ca" sz="900"/>
                        <a:t>5.128,20</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417725">
                <a:tc>
                  <a:txBody>
                    <a:bodyPr/>
                    <a:lstStyle/>
                    <a:p>
                      <a:pPr indent="0" lvl="0" marL="0" rtl="0" algn="r">
                        <a:spcBef>
                          <a:spcPts val="0"/>
                        </a:spcBef>
                        <a:spcAft>
                          <a:spcPts val="0"/>
                        </a:spcAft>
                        <a:buNone/>
                      </a:pPr>
                      <a:r>
                        <a:rPr lang="ca" sz="900">
                          <a:solidFill>
                            <a:srgbClr val="0000FF"/>
                          </a:solidFill>
                        </a:rPr>
                        <a:t>Especial Verano</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5.853,95</a:t>
                      </a:r>
                      <a:endParaRPr sz="900"/>
                    </a:p>
                  </a:txBody>
                  <a:tcPr marT="63500" marB="63500" marR="63500" marL="63500"/>
                </a:tc>
                <a:tc>
                  <a:txBody>
                    <a:bodyPr/>
                    <a:lstStyle/>
                    <a:p>
                      <a:pPr indent="0" lvl="0" marL="0" rtl="0" algn="l">
                        <a:spcBef>
                          <a:spcPts val="0"/>
                        </a:spcBef>
                        <a:spcAft>
                          <a:spcPts val="0"/>
                        </a:spcAft>
                        <a:buNone/>
                      </a:pPr>
                      <a:r>
                        <a:rPr lang="ca" sz="900"/>
                        <a:t>9.787,3</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417725">
                <a:tc>
                  <a:txBody>
                    <a:bodyPr/>
                    <a:lstStyle/>
                    <a:p>
                      <a:pPr indent="0" lvl="0" marL="0" rtl="0" algn="r">
                        <a:spcBef>
                          <a:spcPts val="0"/>
                        </a:spcBef>
                        <a:spcAft>
                          <a:spcPts val="0"/>
                        </a:spcAft>
                        <a:buNone/>
                      </a:pPr>
                      <a:r>
                        <a:rPr lang="ca" sz="900">
                          <a:solidFill>
                            <a:srgbClr val="0000FF"/>
                          </a:solidFill>
                        </a:rPr>
                        <a:t>Tráfico Pagado</a:t>
                      </a:r>
                      <a:endParaRPr sz="900">
                        <a:solidFill>
                          <a:srgbClr val="0000FF"/>
                        </a:solidFill>
                      </a:endParaRPr>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94.120,65</a:t>
                      </a:r>
                      <a:endParaRPr sz="900"/>
                    </a:p>
                  </a:txBody>
                  <a:tcPr marT="63500" marB="63500" marR="63500" marL="63500"/>
                </a:tc>
                <a:tc>
                  <a:txBody>
                    <a:bodyPr/>
                    <a:lstStyle/>
                    <a:p>
                      <a:pPr indent="0" lvl="0" marL="0" rtl="0" algn="l">
                        <a:spcBef>
                          <a:spcPts val="0"/>
                        </a:spcBef>
                        <a:spcAft>
                          <a:spcPts val="0"/>
                        </a:spcAft>
                        <a:buNone/>
                      </a:pPr>
                      <a:r>
                        <a:rPr lang="ca" sz="900"/>
                        <a:t>64.893,15</a:t>
                      </a:r>
                      <a:endParaRPr sz="900"/>
                    </a:p>
                  </a:txBody>
                  <a:tcPr marT="63500" marB="63500" marR="63500" marL="63500"/>
                </a:tc>
                <a:tc>
                  <a:txBody>
                    <a:bodyPr/>
                    <a:lstStyle/>
                    <a:p>
                      <a:pPr indent="0" lvl="0" marL="0" rtl="0" algn="l">
                        <a:spcBef>
                          <a:spcPts val="0"/>
                        </a:spcBef>
                        <a:spcAft>
                          <a:spcPts val="0"/>
                        </a:spcAft>
                        <a:buNone/>
                      </a:pPr>
                      <a:r>
                        <a:rPr lang="ca" sz="900"/>
                        <a:t>48.508,2</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ca" sz="900"/>
                        <a:t>22.469,4</a:t>
                      </a:r>
                      <a:endParaRPr sz="900"/>
                    </a:p>
                  </a:txBody>
                  <a:tcPr marT="63500" marB="63500" marR="63500" marL="63500"/>
                </a:tc>
                <a:tc>
                  <a:txBody>
                    <a:bodyPr/>
                    <a:lstStyle/>
                    <a:p>
                      <a:pPr indent="0" lvl="0" marL="0" rtl="0" algn="l">
                        <a:spcBef>
                          <a:spcPts val="0"/>
                        </a:spcBef>
                        <a:spcAft>
                          <a:spcPts val="0"/>
                        </a:spcAft>
                        <a:buNone/>
                      </a:pPr>
                      <a:r>
                        <a:rPr lang="ca" sz="900"/>
                        <a:t>22.210,2</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t/>
                      </a:r>
                      <a:endParaRPr sz="900"/>
                    </a:p>
                  </a:txBody>
                  <a:tcPr marT="63500" marB="63500" marR="63500" marL="63500"/>
                </a:tc>
              </a:tr>
              <a:tr h="270125">
                <a:tc>
                  <a:txBody>
                    <a:bodyPr/>
                    <a:lstStyle/>
                    <a:p>
                      <a:pPr indent="0" lvl="0" marL="0" rtl="0" algn="ctr">
                        <a:spcBef>
                          <a:spcPts val="0"/>
                        </a:spcBef>
                        <a:spcAft>
                          <a:spcPts val="0"/>
                        </a:spcAft>
                        <a:buNone/>
                      </a:pPr>
                      <a:r>
                        <a:rPr b="1" lang="ca" sz="900"/>
                        <a:t>TOTAL</a:t>
                      </a:r>
                      <a:endParaRPr b="1" sz="900"/>
                    </a:p>
                  </a:txBody>
                  <a:tcPr marT="63500" marB="63500" marR="63500" marL="63500"/>
                </a:tc>
                <a:tc>
                  <a:txBody>
                    <a:bodyPr/>
                    <a:lstStyle/>
                    <a:p>
                      <a:pPr indent="0" lvl="0" marL="0" rtl="0" algn="l">
                        <a:spcBef>
                          <a:spcPts val="0"/>
                        </a:spcBef>
                        <a:spcAft>
                          <a:spcPts val="0"/>
                        </a:spcAft>
                        <a:buNone/>
                      </a:pPr>
                      <a:r>
                        <a:rPr lang="ca" sz="900"/>
                        <a:t>11.455,38</a:t>
                      </a:r>
                      <a:endParaRPr sz="900"/>
                    </a:p>
                  </a:txBody>
                  <a:tcPr marT="63500" marB="63500" marR="63500" marL="63500"/>
                </a:tc>
                <a:tc>
                  <a:txBody>
                    <a:bodyPr/>
                    <a:lstStyle/>
                    <a:p>
                      <a:pPr indent="0" lvl="0" marL="0" rtl="0" algn="l">
                        <a:spcBef>
                          <a:spcPts val="0"/>
                        </a:spcBef>
                        <a:spcAft>
                          <a:spcPts val="0"/>
                        </a:spcAft>
                        <a:buNone/>
                      </a:pPr>
                      <a:r>
                        <a:rPr lang="ca" sz="900"/>
                        <a:t>77.866,68</a:t>
                      </a:r>
                      <a:endParaRPr sz="900"/>
                    </a:p>
                  </a:txBody>
                  <a:tcPr marT="63500" marB="63500" marR="63500" marL="63500"/>
                </a:tc>
                <a:tc>
                  <a:txBody>
                    <a:bodyPr/>
                    <a:lstStyle/>
                    <a:p>
                      <a:pPr indent="0" lvl="0" marL="0" rtl="0" algn="l">
                        <a:spcBef>
                          <a:spcPts val="0"/>
                        </a:spcBef>
                        <a:spcAft>
                          <a:spcPts val="0"/>
                        </a:spcAft>
                        <a:buNone/>
                      </a:pPr>
                      <a:r>
                        <a:rPr lang="ca" sz="900"/>
                        <a:t>92.352,36</a:t>
                      </a:r>
                      <a:endParaRPr sz="900"/>
                    </a:p>
                  </a:txBody>
                  <a:tcPr marT="63500" marB="63500" marR="63500" marL="63500"/>
                </a:tc>
                <a:tc>
                  <a:txBody>
                    <a:bodyPr/>
                    <a:lstStyle/>
                    <a:p>
                      <a:pPr indent="0" lvl="0" marL="0" rtl="0" algn="l">
                        <a:spcBef>
                          <a:spcPts val="0"/>
                        </a:spcBef>
                        <a:spcAft>
                          <a:spcPts val="0"/>
                        </a:spcAft>
                        <a:buNone/>
                      </a:pPr>
                      <a:r>
                        <a:rPr lang="ca" sz="900"/>
                        <a:t>94.540,65</a:t>
                      </a:r>
                      <a:endParaRPr sz="900"/>
                    </a:p>
                  </a:txBody>
                  <a:tcPr marT="63500" marB="63500" marR="63500" marL="63500"/>
                </a:tc>
                <a:tc>
                  <a:txBody>
                    <a:bodyPr/>
                    <a:lstStyle/>
                    <a:p>
                      <a:pPr indent="0" lvl="0" marL="0" rtl="0" algn="l">
                        <a:spcBef>
                          <a:spcPts val="0"/>
                        </a:spcBef>
                        <a:spcAft>
                          <a:spcPts val="0"/>
                        </a:spcAft>
                        <a:buNone/>
                      </a:pPr>
                      <a:r>
                        <a:rPr lang="ca" sz="900"/>
                        <a:t>64.893,15</a:t>
                      </a:r>
                      <a:endParaRPr sz="900"/>
                    </a:p>
                  </a:txBody>
                  <a:tcPr marT="63500" marB="63500" marR="63500" marL="63500"/>
                </a:tc>
                <a:tc>
                  <a:txBody>
                    <a:bodyPr/>
                    <a:lstStyle/>
                    <a:p>
                      <a:pPr indent="0" lvl="0" marL="0" rtl="0" algn="l">
                        <a:spcBef>
                          <a:spcPts val="0"/>
                        </a:spcBef>
                        <a:spcAft>
                          <a:spcPts val="0"/>
                        </a:spcAft>
                        <a:buNone/>
                      </a:pPr>
                      <a:r>
                        <a:rPr lang="ca" sz="900"/>
                        <a:t>48.508,2</a:t>
                      </a:r>
                      <a:endParaRPr sz="900"/>
                    </a:p>
                  </a:txBody>
                  <a:tcPr marT="63500" marB="63500" marR="63500" marL="63500"/>
                </a:tc>
                <a:tc>
                  <a:txBody>
                    <a:bodyPr/>
                    <a:lstStyle/>
                    <a:p>
                      <a:pPr indent="0" lvl="0" marL="0" rtl="0" algn="l">
                        <a:spcBef>
                          <a:spcPts val="0"/>
                        </a:spcBef>
                        <a:spcAft>
                          <a:spcPts val="0"/>
                        </a:spcAft>
                        <a:buNone/>
                      </a:pPr>
                      <a:r>
                        <a:rPr lang="ca" sz="900"/>
                        <a:t>20.027,96</a:t>
                      </a:r>
                      <a:endParaRPr sz="900"/>
                    </a:p>
                  </a:txBody>
                  <a:tcPr marT="63500" marB="63500" marR="63500" marL="63500"/>
                </a:tc>
                <a:tc>
                  <a:txBody>
                    <a:bodyPr/>
                    <a:lstStyle/>
                    <a:p>
                      <a:pPr indent="0" lvl="0" marL="0" rtl="0" algn="l">
                        <a:spcBef>
                          <a:spcPts val="0"/>
                        </a:spcBef>
                        <a:spcAft>
                          <a:spcPts val="0"/>
                        </a:spcAft>
                        <a:buNone/>
                      </a:pPr>
                      <a:r>
                        <a:rPr lang="ca" sz="900"/>
                        <a:t>13.607,14</a:t>
                      </a:r>
                      <a:endParaRPr sz="900"/>
                    </a:p>
                  </a:txBody>
                  <a:tcPr marT="63500" marB="63500" marR="63500" marL="63500"/>
                </a:tc>
                <a:tc>
                  <a:txBody>
                    <a:bodyPr/>
                    <a:lstStyle/>
                    <a:p>
                      <a:pPr indent="0" lvl="0" marL="0" rtl="0" algn="l">
                        <a:spcBef>
                          <a:spcPts val="0"/>
                        </a:spcBef>
                        <a:spcAft>
                          <a:spcPts val="0"/>
                        </a:spcAft>
                        <a:buNone/>
                      </a:pPr>
                      <a:r>
                        <a:rPr lang="ca" sz="900"/>
                        <a:t>28.016,76</a:t>
                      </a:r>
                      <a:endParaRPr sz="900"/>
                    </a:p>
                  </a:txBody>
                  <a:tcPr marT="63500" marB="63500" marR="63500" marL="63500"/>
                </a:tc>
                <a:tc>
                  <a:txBody>
                    <a:bodyPr/>
                    <a:lstStyle/>
                    <a:p>
                      <a:pPr indent="0" lvl="0" marL="0" rtl="0" algn="l">
                        <a:spcBef>
                          <a:spcPts val="0"/>
                        </a:spcBef>
                        <a:spcAft>
                          <a:spcPts val="0"/>
                        </a:spcAft>
                        <a:buNone/>
                      </a:pPr>
                      <a:r>
                        <a:rPr lang="ca" sz="900"/>
                        <a:t>27.338,4</a:t>
                      </a:r>
                      <a:endParaRPr sz="900"/>
                    </a:p>
                  </a:txBody>
                  <a:tcPr marT="63500" marB="63500" marR="63500" marL="63500"/>
                </a:tc>
                <a:tc>
                  <a:txBody>
                    <a:bodyPr/>
                    <a:lstStyle/>
                    <a:p>
                      <a:pPr indent="0" lvl="0" marL="0" rtl="0" algn="l">
                        <a:spcBef>
                          <a:spcPts val="0"/>
                        </a:spcBef>
                        <a:spcAft>
                          <a:spcPts val="0"/>
                        </a:spcAft>
                        <a:buNone/>
                      </a:pPr>
                      <a:r>
                        <a:rPr lang="ca" sz="900"/>
                        <a:t>20.363,4</a:t>
                      </a:r>
                      <a:endParaRPr sz="900"/>
                    </a:p>
                  </a:txBody>
                  <a:tcPr marT="63500" marB="63500" marR="63500" marL="63500"/>
                </a:tc>
                <a:tc>
                  <a:txBody>
                    <a:bodyPr/>
                    <a:lstStyle/>
                    <a:p>
                      <a:pPr indent="0" lvl="0" marL="0" rtl="0" algn="l">
                        <a:spcBef>
                          <a:spcPts val="0"/>
                        </a:spcBef>
                        <a:spcAft>
                          <a:spcPts val="0"/>
                        </a:spcAft>
                        <a:buNone/>
                      </a:pPr>
                      <a:r>
                        <a:rPr lang="ca" sz="900"/>
                        <a:t>36.610,98</a:t>
                      </a:r>
                      <a:endParaRPr sz="900"/>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ca" sz="4900">
                <a:solidFill>
                  <a:srgbClr val="002F4A"/>
                </a:solidFill>
              </a:rPr>
              <a:t>Selección de palabras clave</a:t>
            </a:r>
            <a:endParaRPr b="1" sz="5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72625" y="2204400"/>
            <a:ext cx="83016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900">
                <a:latin typeface="Merriweather Black"/>
                <a:ea typeface="Merriweather Black"/>
                <a:cs typeface="Merriweather Black"/>
                <a:sym typeface="Merriweather Black"/>
              </a:rPr>
              <a:t>Grupos de búsqueda</a:t>
            </a:r>
            <a:endParaRPr sz="5100">
              <a:latin typeface="Merriweather Black"/>
              <a:ea typeface="Merriweather Black"/>
              <a:cs typeface="Merriweather Black"/>
              <a:sym typeface="Merriweather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graphicFrame>
        <p:nvGraphicFramePr>
          <p:cNvPr id="148" name="Google Shape;148;p26"/>
          <p:cNvGraphicFramePr/>
          <p:nvPr/>
        </p:nvGraphicFramePr>
        <p:xfrm>
          <a:off x="598738" y="1307000"/>
          <a:ext cx="3000000" cy="3000000"/>
        </p:xfrm>
        <a:graphic>
          <a:graphicData uri="http://schemas.openxmlformats.org/drawingml/2006/table">
            <a:tbl>
              <a:tblPr>
                <a:noFill/>
                <a:tableStyleId>{43192A7B-B61F-448C-81A1-6E62B4701748}</a:tableStyleId>
              </a:tblPr>
              <a:tblGrid>
                <a:gridCol w="3137225"/>
                <a:gridCol w="1920425"/>
                <a:gridCol w="2888875"/>
              </a:tblGrid>
              <a:tr h="32080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Grupo de búsqueda</a:t>
                      </a:r>
                      <a:endParaRPr b="1"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600">
                          <a:solidFill>
                            <a:srgbClr val="1F1F1F"/>
                          </a:solidFill>
                          <a:latin typeface="EB Garamond"/>
                          <a:ea typeface="EB Garamond"/>
                          <a:cs typeface="EB Garamond"/>
                          <a:sym typeface="EB Garamond"/>
                        </a:rPr>
                        <a:t>Persona objetivo</a:t>
                      </a:r>
                      <a:endParaRPr b="1" sz="1600">
                        <a:solidFill>
                          <a:srgbClr val="1F1F1F"/>
                        </a:solidFill>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ca" sz="1500">
                          <a:solidFill>
                            <a:srgbClr val="1F1F1F"/>
                          </a:solidFill>
                          <a:latin typeface="EB Garamond"/>
                          <a:ea typeface="EB Garamond"/>
                          <a:cs typeface="EB Garamond"/>
                          <a:sym typeface="EB Garamond"/>
                        </a:rPr>
                        <a:t>Descripción y observaciones</a:t>
                      </a:r>
                      <a:endParaRPr b="1" sz="1500">
                        <a:solidFill>
                          <a:srgbClr val="1F1F1F"/>
                        </a:solidFill>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41875">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Productos para alimentar mi mascota</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rowSpan="7">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Público común</a:t>
                      </a:r>
                      <a:endParaRPr sz="1600">
                        <a:latin typeface="EB Garamond"/>
                        <a:ea typeface="EB Garamond"/>
                        <a:cs typeface="EB Garamond"/>
                        <a:sym typeface="EB Garamond"/>
                      </a:endParaRPr>
                    </a:p>
                    <a:p>
                      <a:pPr indent="0" lvl="0" marL="0" rtl="0" algn="ctr">
                        <a:lnSpc>
                          <a:spcPct val="115000"/>
                        </a:lnSpc>
                        <a:spcBef>
                          <a:spcPts val="0"/>
                        </a:spcBef>
                        <a:spcAft>
                          <a:spcPts val="0"/>
                        </a:spcAft>
                        <a:buNone/>
                      </a:pPr>
                      <a:r>
                        <a:rPr lang="ca" sz="1600">
                          <a:latin typeface="EB Garamond"/>
                          <a:ea typeface="EB Garamond"/>
                          <a:cs typeface="EB Garamond"/>
                          <a:sym typeface="EB Garamond"/>
                        </a:rPr>
                        <a:t>Particulares</a:t>
                      </a:r>
                      <a:r>
                        <a:rPr lang="ca" sz="1600">
                          <a:latin typeface="EB Garamond"/>
                          <a:ea typeface="EB Garamond"/>
                          <a:cs typeface="EB Garamond"/>
                          <a:sym typeface="EB Garamond"/>
                        </a:rPr>
                        <a:t> y </a:t>
                      </a:r>
                      <a:r>
                        <a:rPr lang="ca" sz="1600">
                          <a:latin typeface="EB Garamond"/>
                          <a:ea typeface="EB Garamond"/>
                          <a:cs typeface="EB Garamond"/>
                          <a:sym typeface="EB Garamond"/>
                        </a:rPr>
                        <a:t>Profesionales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Variedad de alimentos y snacks para distintas</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especies y necesidades nutricionales.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41875">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Comprar juguetes para mi mascota</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Juguetes seguros y entretenidos</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para estimular a las mascotas.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41875">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Productos de cuidado para mascotas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Artículos para la higiene y salud,</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como champús y suplementos.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570750">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Productos de viaje y transporte para mascotas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Accesorios para un transporte seguro, como</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transportadoras y cinturones de seguridad.</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570750">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Ropa y complementos de moda para mascotas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Ropa de moda y accesorios</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como collares, correas y disfraces.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41875">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Personalizar productos de mascotas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Servicios de personalización para</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productos como collares, ropa, y platos.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r h="441875">
                <a:tc>
                  <a:txBody>
                    <a:bodyPr/>
                    <a:lstStyle/>
                    <a:p>
                      <a:pPr indent="0" lvl="0" marL="0" rtl="0" algn="ctr">
                        <a:lnSpc>
                          <a:spcPct val="115000"/>
                        </a:lnSpc>
                        <a:spcBef>
                          <a:spcPts val="0"/>
                        </a:spcBef>
                        <a:spcAft>
                          <a:spcPts val="0"/>
                        </a:spcAft>
                        <a:buNone/>
                      </a:pPr>
                      <a:r>
                        <a:rPr lang="ca" sz="1600">
                          <a:latin typeface="EB Garamond"/>
                          <a:ea typeface="EB Garamond"/>
                          <a:cs typeface="EB Garamond"/>
                          <a:sym typeface="EB Garamond"/>
                        </a:rPr>
                        <a:t>Packs y regalos para mascotas</a:t>
                      </a:r>
                      <a:endParaRPr sz="16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Paquetes de regalo que incluyen una selección</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de productos para mimar a las mascotas.</a:t>
                      </a:r>
                      <a:endParaRPr sz="1200">
                        <a:latin typeface="EB Garamond"/>
                        <a:ea typeface="EB Garamond"/>
                        <a:cs typeface="EB Garamond"/>
                        <a:sym typeface="EB Garamond"/>
                      </a:endParaRPr>
                    </a:p>
                  </a:txBody>
                  <a:tcPr marT="19050" marB="19050" marR="28575" marL="28575" anchor="ctr">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r>
            </a:tbl>
          </a:graphicData>
        </a:graphic>
      </p:graphicFrame>
      <p:sp>
        <p:nvSpPr>
          <p:cNvPr id="149" name="Google Shape;149;p26"/>
          <p:cNvSpPr txBox="1"/>
          <p:nvPr>
            <p:ph type="title"/>
          </p:nvPr>
        </p:nvSpPr>
        <p:spPr>
          <a:xfrm>
            <a:off x="146488" y="3648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3200"/>
              <a:t>Grupos de búsqueda</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421200" y="1750650"/>
            <a:ext cx="8301600" cy="1642200"/>
          </a:xfrm>
          <a:prstGeom prst="rect">
            <a:avLst/>
          </a:prstGeom>
        </p:spPr>
        <p:txBody>
          <a:bodyPr anchorCtr="0" anchor="b" bIns="91425" lIns="91425" spcFirstLastPara="1" rIns="91425" wrap="square" tIns="91425">
            <a:noAutofit/>
          </a:bodyPr>
          <a:lstStyle/>
          <a:p>
            <a:pPr indent="0" lvl="0" marL="0" rtl="0" algn="ctr">
              <a:lnSpc>
                <a:spcPct val="115000"/>
              </a:lnSpc>
              <a:spcBef>
                <a:spcPts val="1800"/>
              </a:spcBef>
              <a:spcAft>
                <a:spcPts val="600"/>
              </a:spcAft>
              <a:buNone/>
            </a:pPr>
            <a:r>
              <a:rPr lang="ca" sz="4600">
                <a:latin typeface="Merriweather Black"/>
                <a:ea typeface="Merriweather Black"/>
                <a:cs typeface="Merriweather Black"/>
                <a:sym typeface="Merriweather Black"/>
              </a:rPr>
              <a:t>Investigación de palabras clave</a:t>
            </a:r>
            <a:endParaRPr sz="5800">
              <a:latin typeface="Merriweather Black"/>
              <a:ea typeface="Merriweather Black"/>
              <a:cs typeface="Merriweather Black"/>
              <a:sym typeface="Merriweather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185375" y="374575"/>
            <a:ext cx="8520600" cy="623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Investigación de palabras clave</a:t>
            </a:r>
            <a:endParaRPr sz="4500"/>
          </a:p>
        </p:txBody>
      </p:sp>
      <p:sp>
        <p:nvSpPr>
          <p:cNvPr id="160" name="Google Shape;160;p28"/>
          <p:cNvSpPr txBox="1"/>
          <p:nvPr/>
        </p:nvSpPr>
        <p:spPr>
          <a:xfrm>
            <a:off x="4377600" y="1422925"/>
            <a:ext cx="4328400" cy="35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a:buChar char="●"/>
            </a:pPr>
            <a:r>
              <a:rPr b="1" lang="ca" sz="1500" u="sng">
                <a:latin typeface="EB Garamond"/>
                <a:ea typeface="EB Garamond"/>
                <a:cs typeface="EB Garamond"/>
                <a:sym typeface="EB Garamond"/>
              </a:rPr>
              <a:t>Alimentación para mascotas</a:t>
            </a:r>
            <a:endParaRPr b="1" sz="1500" u="sng">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a:buChar char="●"/>
            </a:pPr>
            <a:r>
              <a:rPr b="1" lang="ca" sz="1500" u="sng">
                <a:latin typeface="EB Garamond"/>
                <a:ea typeface="EB Garamond"/>
                <a:cs typeface="EB Garamond"/>
                <a:sym typeface="EB Garamond"/>
              </a:rPr>
              <a:t>Comida para gatos y perros</a:t>
            </a:r>
            <a:endParaRPr b="1" sz="1500" u="sng">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a:buChar char="●"/>
            </a:pPr>
            <a:r>
              <a:rPr b="1" lang="ca" sz="1500" u="sng">
                <a:latin typeface="EB Garamond"/>
                <a:ea typeface="EB Garamond"/>
                <a:cs typeface="EB Garamond"/>
                <a:sym typeface="EB Garamond"/>
              </a:rPr>
              <a:t>Piensos para mascotas</a:t>
            </a:r>
            <a:endParaRPr b="1" sz="1500" u="sng">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a:buChar char="●"/>
            </a:pPr>
            <a:r>
              <a:rPr b="1" lang="ca" sz="1500" u="sng">
                <a:latin typeface="EB Garamond"/>
                <a:ea typeface="EB Garamond"/>
                <a:cs typeface="EB Garamond"/>
                <a:sym typeface="EB Garamond"/>
              </a:rPr>
              <a:t>Comida balanceada para mascotas</a:t>
            </a:r>
            <a:endParaRPr b="1" sz="1500" u="sng">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a:buChar char="●"/>
            </a:pPr>
            <a:r>
              <a:rPr b="1" lang="ca" sz="1500" u="sng">
                <a:latin typeface="EB Garamond"/>
                <a:ea typeface="EB Garamond"/>
                <a:cs typeface="EB Garamond"/>
                <a:sym typeface="EB Garamond"/>
              </a:rPr>
              <a:t>Dieta especial para mascotas</a:t>
            </a:r>
            <a:endParaRPr b="1" sz="1500" u="sng">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Alimentos premium para mascotas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a:buChar char="●"/>
            </a:pPr>
            <a:r>
              <a:rPr lang="ca" sz="1500">
                <a:latin typeface="EB Garamond Medium"/>
                <a:ea typeface="EB Garamond Medium"/>
                <a:cs typeface="EB Garamond Medium"/>
                <a:sym typeface="EB Garamond Medium"/>
              </a:rPr>
              <a:t>Alimentos secos para gatos y perros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Alimentos húmedos para gatos y perros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Comida veterinaria para mascotas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Piensos sin cereales para mascotas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Alimentos orgánicos para mascotas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t>
            </a:r>
            <a:endParaRPr sz="1500">
              <a:latin typeface="EB Garamond Medium"/>
              <a:ea typeface="EB Garamond Medium"/>
              <a:cs typeface="EB Garamond Medium"/>
              <a:sym typeface="EB Garamond Medium"/>
            </a:endParaRPr>
          </a:p>
        </p:txBody>
      </p:sp>
      <p:sp>
        <p:nvSpPr>
          <p:cNvPr id="161" name="Google Shape;161;p28"/>
          <p:cNvSpPr txBox="1"/>
          <p:nvPr/>
        </p:nvSpPr>
        <p:spPr>
          <a:xfrm>
            <a:off x="371300" y="1923475"/>
            <a:ext cx="3751800" cy="2507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a" sz="2400">
                <a:latin typeface="EB Garamond"/>
                <a:ea typeface="EB Garamond"/>
                <a:cs typeface="EB Garamond"/>
                <a:sym typeface="EB Garamond"/>
              </a:rPr>
              <a:t>El grupo más buscado dentro del universo de productos y servicios para mascotas es, sin duda, aquel relacionado con su </a:t>
            </a:r>
            <a:r>
              <a:rPr b="1" lang="ca" sz="2400">
                <a:highlight>
                  <a:srgbClr val="C9DAF8"/>
                </a:highlight>
                <a:latin typeface="EB Garamond"/>
                <a:ea typeface="EB Garamond"/>
                <a:cs typeface="EB Garamond"/>
                <a:sym typeface="EB Garamond"/>
              </a:rPr>
              <a:t>alimentación</a:t>
            </a:r>
            <a:r>
              <a:rPr b="1" lang="ca" sz="2400">
                <a:latin typeface="EB Garamond"/>
                <a:ea typeface="EB Garamond"/>
                <a:cs typeface="EB Garamond"/>
                <a:sym typeface="EB Garamond"/>
              </a:rPr>
              <a:t>.</a:t>
            </a:r>
            <a:endParaRPr b="1" sz="29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332400" y="363500"/>
            <a:ext cx="8290800" cy="1088700"/>
          </a:xfrm>
          <a:prstGeom prst="rect">
            <a:avLst/>
          </a:prstGeom>
          <a:noFill/>
          <a:ln cap="flat" cmpd="sng" w="28575">
            <a:solidFill>
              <a:srgbClr val="A4C2F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700">
                <a:latin typeface="EB Garamond Medium"/>
                <a:ea typeface="EB Garamond Medium"/>
                <a:cs typeface="EB Garamond Medium"/>
                <a:sym typeface="EB Garamond Medium"/>
              </a:rPr>
              <a:t>Con el Planificador de </a:t>
            </a:r>
            <a:r>
              <a:rPr b="1" lang="ca" sz="1700" u="sng">
                <a:solidFill>
                  <a:srgbClr val="1155CC"/>
                </a:solidFill>
                <a:latin typeface="EB Garamond"/>
                <a:ea typeface="EB Garamond"/>
                <a:cs typeface="EB Garamond"/>
                <a:sym typeface="EB Garamond"/>
                <a:hlinkClick r:id="rId3">
                  <a:extLst>
                    <a:ext uri="{A12FA001-AC4F-418D-AE19-62706E023703}">
                      <ahyp:hlinkClr val="tx"/>
                    </a:ext>
                  </a:extLst>
                </a:hlinkClick>
              </a:rPr>
              <a:t>Palabras Clave de Google Ads</a:t>
            </a:r>
            <a:r>
              <a:rPr lang="ca" sz="1700">
                <a:latin typeface="EB Garamond Medium"/>
                <a:ea typeface="EB Garamond Medium"/>
                <a:cs typeface="EB Garamond Medium"/>
                <a:sym typeface="EB Garamond Medium"/>
              </a:rPr>
              <a:t>, tenemos la oportunidad de</a:t>
            </a:r>
            <a:endParaRPr sz="17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700">
                <a:latin typeface="EB Garamond Medium"/>
                <a:ea typeface="EB Garamond Medium"/>
                <a:cs typeface="EB Garamond Medium"/>
                <a:sym typeface="EB Garamond Medium"/>
              </a:rPr>
              <a:t> </a:t>
            </a:r>
            <a:r>
              <a:rPr b="1" lang="ca" sz="1700">
                <a:highlight>
                  <a:srgbClr val="A4C2F4"/>
                </a:highlight>
                <a:latin typeface="EB Garamond"/>
                <a:ea typeface="EB Garamond"/>
                <a:cs typeface="EB Garamond"/>
                <a:sym typeface="EB Garamond"/>
              </a:rPr>
              <a:t>ampliar nuestra lista inicial</a:t>
            </a:r>
            <a:r>
              <a:rPr b="1" lang="ca" sz="1700">
                <a:latin typeface="EB Garamond"/>
                <a:ea typeface="EB Garamond"/>
                <a:cs typeface="EB Garamond"/>
                <a:sym typeface="EB Garamond"/>
              </a:rPr>
              <a:t> </a:t>
            </a:r>
            <a:r>
              <a:rPr lang="ca" sz="1700">
                <a:latin typeface="EB Garamond Medium"/>
                <a:ea typeface="EB Garamond Medium"/>
                <a:cs typeface="EB Garamond Medium"/>
                <a:sym typeface="EB Garamond Medium"/>
              </a:rPr>
              <a:t>de palabras clave usando la URL de nuestra competencia ZooPlus.</a:t>
            </a:r>
            <a:endParaRPr sz="1800">
              <a:solidFill>
                <a:schemeClr val="dk2"/>
              </a:solidFill>
              <a:latin typeface="Roboto"/>
              <a:ea typeface="Roboto"/>
              <a:cs typeface="Roboto"/>
              <a:sym typeface="Roboto"/>
            </a:endParaRPr>
          </a:p>
        </p:txBody>
      </p:sp>
      <p:pic>
        <p:nvPicPr>
          <p:cNvPr id="167" name="Google Shape;167;p29"/>
          <p:cNvPicPr preferRelativeResize="0"/>
          <p:nvPr/>
        </p:nvPicPr>
        <p:blipFill>
          <a:blip r:embed="rId4">
            <a:alphaModFix/>
          </a:blip>
          <a:stretch>
            <a:fillRect/>
          </a:stretch>
        </p:blipFill>
        <p:spPr>
          <a:xfrm>
            <a:off x="1087113" y="1811700"/>
            <a:ext cx="6969775" cy="3246275"/>
          </a:xfrm>
          <a:prstGeom prst="rect">
            <a:avLst/>
          </a:prstGeom>
          <a:noFill/>
          <a:ln cap="flat" cmpd="sng" w="38100">
            <a:solidFill>
              <a:srgbClr val="002F4A"/>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152400" y="1335875"/>
            <a:ext cx="8839199" cy="2973666"/>
          </a:xfrm>
          <a:prstGeom prst="rect">
            <a:avLst/>
          </a:prstGeom>
          <a:noFill/>
          <a:ln cap="flat" cmpd="sng" w="9525">
            <a:solidFill>
              <a:schemeClr val="dk2"/>
            </a:solidFill>
            <a:prstDash val="solid"/>
            <a:round/>
            <a:headEnd len="sm" w="sm" type="none"/>
            <a:tailEnd len="sm" w="sm" type="none"/>
          </a:ln>
        </p:spPr>
      </p:pic>
      <p:sp>
        <p:nvSpPr>
          <p:cNvPr id="173" name="Google Shape;173;p30"/>
          <p:cNvSpPr txBox="1"/>
          <p:nvPr/>
        </p:nvSpPr>
        <p:spPr>
          <a:xfrm>
            <a:off x="206050" y="4465075"/>
            <a:ext cx="8708700" cy="427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F1F1F"/>
              </a:buClr>
              <a:buSzPts val="1300"/>
              <a:buFont typeface="Merriweather"/>
              <a:buChar char="➔"/>
            </a:pPr>
            <a:r>
              <a:rPr b="1" i="1" lang="ca" sz="1300">
                <a:solidFill>
                  <a:srgbClr val="1F1F1F"/>
                </a:solidFill>
                <a:latin typeface="Merriweather"/>
                <a:ea typeface="Merriweather"/>
                <a:cs typeface="Merriweather"/>
                <a:sym typeface="Merriweather"/>
              </a:rPr>
              <a:t>Link al </a:t>
            </a:r>
            <a:r>
              <a:rPr b="1" i="1" lang="ca" sz="1300" u="sng">
                <a:solidFill>
                  <a:srgbClr val="1F1F1F"/>
                </a:solidFill>
                <a:highlight>
                  <a:srgbClr val="C9DAF8"/>
                </a:highlight>
                <a:latin typeface="Merriweather"/>
                <a:ea typeface="Merriweather"/>
                <a:cs typeface="Merriweather"/>
                <a:sym typeface="Merriweather"/>
                <a:hlinkClick r:id="rId4">
                  <a:extLst>
                    <a:ext uri="{A12FA001-AC4F-418D-AE19-62706E023703}">
                      <ahyp:hlinkClr val="tx"/>
                    </a:ext>
                  </a:extLst>
                </a:hlinkClick>
              </a:rPr>
              <a:t>resultado</a:t>
            </a:r>
            <a:r>
              <a:rPr b="1" i="1" lang="ca" sz="1300">
                <a:solidFill>
                  <a:srgbClr val="1F1F1F"/>
                </a:solidFill>
                <a:latin typeface="Merriweather"/>
                <a:ea typeface="Merriweather"/>
                <a:cs typeface="Merriweather"/>
                <a:sym typeface="Merriweather"/>
              </a:rPr>
              <a:t> generado por “Palabras Clave de Google Ads”. </a:t>
            </a:r>
            <a:endParaRPr b="1" i="1" sz="1300">
              <a:solidFill>
                <a:srgbClr val="1F1F1F"/>
              </a:solidFill>
              <a:latin typeface="Merriweather"/>
              <a:ea typeface="Merriweather"/>
              <a:cs typeface="Merriweather"/>
              <a:sym typeface="Merriweather"/>
            </a:endParaRPr>
          </a:p>
        </p:txBody>
      </p:sp>
      <p:sp>
        <p:nvSpPr>
          <p:cNvPr id="174" name="Google Shape;174;p30"/>
          <p:cNvSpPr txBox="1"/>
          <p:nvPr/>
        </p:nvSpPr>
        <p:spPr>
          <a:xfrm>
            <a:off x="152400" y="120500"/>
            <a:ext cx="61575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600">
                <a:solidFill>
                  <a:srgbClr val="1F1F1F"/>
                </a:solidFill>
                <a:latin typeface="Merriweather"/>
                <a:ea typeface="Merriweather"/>
                <a:cs typeface="Merriweather"/>
                <a:sym typeface="Merriweather"/>
              </a:rPr>
              <a:t>El resultado se puede exportar a un archivo .csv que incluirá una lista completa de palabras clave, su volumen de búsqueda mensual, coste por clic (PPC) y nivel de competencia.</a:t>
            </a:r>
            <a:endParaRPr b="1" sz="1600">
              <a:solidFill>
                <a:srgbClr val="1F1F1F"/>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136050" y="165225"/>
            <a:ext cx="3782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Análisis y filtrado</a:t>
            </a:r>
            <a:endParaRPr b="1" sz="2900"/>
          </a:p>
        </p:txBody>
      </p:sp>
      <p:sp>
        <p:nvSpPr>
          <p:cNvPr id="180" name="Google Shape;180;p31"/>
          <p:cNvSpPr txBox="1"/>
          <p:nvPr/>
        </p:nvSpPr>
        <p:spPr>
          <a:xfrm>
            <a:off x="136050" y="734625"/>
            <a:ext cx="8115600" cy="85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700">
                <a:latin typeface="EB Garamond Medium"/>
                <a:ea typeface="EB Garamond Medium"/>
                <a:cs typeface="EB Garamond Medium"/>
                <a:sym typeface="EB Garamond Medium"/>
              </a:rPr>
              <a:t>Nuestro objetivo es analizar, filtrar, depurar,  y ordenar estas palabras clave de manera que sigan una jerarquía coherente y efectiva, y luego deducir el conjunto de palabras clave.</a:t>
            </a:r>
            <a:endParaRPr sz="1700">
              <a:latin typeface="EB Garamond Medium"/>
              <a:ea typeface="EB Garamond Medium"/>
              <a:cs typeface="EB Garamond Medium"/>
              <a:sym typeface="EB Garamond Medium"/>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p:txBody>
      </p:sp>
      <p:pic>
        <p:nvPicPr>
          <p:cNvPr id="181" name="Google Shape;181;p31"/>
          <p:cNvPicPr preferRelativeResize="0"/>
          <p:nvPr/>
        </p:nvPicPr>
        <p:blipFill>
          <a:blip r:embed="rId3">
            <a:alphaModFix/>
          </a:blip>
          <a:stretch>
            <a:fillRect/>
          </a:stretch>
        </p:blipFill>
        <p:spPr>
          <a:xfrm>
            <a:off x="548075" y="3106325"/>
            <a:ext cx="7810500" cy="1552575"/>
          </a:xfrm>
          <a:prstGeom prst="rect">
            <a:avLst/>
          </a:prstGeom>
          <a:noFill/>
          <a:ln cap="flat" cmpd="sng" w="9525">
            <a:solidFill>
              <a:schemeClr val="dk2"/>
            </a:solidFill>
            <a:prstDash val="solid"/>
            <a:round/>
            <a:headEnd len="sm" w="sm" type="none"/>
            <a:tailEnd len="sm" w="sm" type="none"/>
          </a:ln>
        </p:spPr>
      </p:pic>
      <p:sp>
        <p:nvSpPr>
          <p:cNvPr id="182" name="Google Shape;182;p31"/>
          <p:cNvSpPr txBox="1"/>
          <p:nvPr/>
        </p:nvSpPr>
        <p:spPr>
          <a:xfrm>
            <a:off x="1910675" y="1804050"/>
            <a:ext cx="5085300" cy="7677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ca" sz="1700">
                <a:latin typeface="EB Garamond Medium"/>
                <a:ea typeface="EB Garamond Medium"/>
                <a:cs typeface="EB Garamond Medium"/>
                <a:sym typeface="EB Garamond Medium"/>
              </a:rPr>
              <a:t>🚫 </a:t>
            </a:r>
            <a:r>
              <a:rPr lang="ca" sz="1700">
                <a:latin typeface="EB Garamond Medium"/>
                <a:ea typeface="EB Garamond Medium"/>
                <a:cs typeface="EB Garamond Medium"/>
                <a:sym typeface="EB Garamond Medium"/>
              </a:rPr>
              <a:t>GatiGos solo se centra en productos para gatos y perros!</a:t>
            </a:r>
            <a:endParaRPr sz="1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557525" y="416200"/>
            <a:ext cx="38007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700">
                <a:solidFill>
                  <a:schemeClr val="dk2"/>
                </a:solidFill>
                <a:latin typeface="Roboto"/>
                <a:ea typeface="Roboto"/>
                <a:cs typeface="Roboto"/>
                <a:sym typeface="Roboto"/>
              </a:rPr>
              <a:t>Índice</a:t>
            </a:r>
            <a:endParaRPr b="1" sz="2700">
              <a:solidFill>
                <a:schemeClr val="dk2"/>
              </a:solidFill>
              <a:latin typeface="Roboto"/>
              <a:ea typeface="Roboto"/>
              <a:cs typeface="Roboto"/>
              <a:sym typeface="Roboto"/>
            </a:endParaRPr>
          </a:p>
        </p:txBody>
      </p:sp>
      <p:sp>
        <p:nvSpPr>
          <p:cNvPr id="72" name="Google Shape;72;p14"/>
          <p:cNvSpPr txBox="1"/>
          <p:nvPr/>
        </p:nvSpPr>
        <p:spPr>
          <a:xfrm>
            <a:off x="622450" y="1067075"/>
            <a:ext cx="8408100" cy="31869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002F4A"/>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3"/>
              </a:rPr>
              <a:t>Objetivos tácticos de atracción por meses y distribuidos por fuentes y/o campañas </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4"/>
              </a:rPr>
              <a:t>Calendario y recursos</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5"/>
              </a:rPr>
              <a:t>Selección de palabras clave </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chemeClr val="accent1"/>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6"/>
              </a:rPr>
              <a:t>Optimización SEO</a:t>
            </a:r>
            <a:endParaRPr sz="1900">
              <a:solidFill>
                <a:schemeClr val="accent1"/>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7"/>
              </a:rPr>
              <a:t>Creación de las campañas de Google Ads</a:t>
            </a:r>
            <a:r>
              <a:rPr lang="ca" sz="1900" u="sng">
                <a:solidFill>
                  <a:schemeClr val="hlink"/>
                </a:solidFill>
                <a:latin typeface="Merriweather"/>
                <a:ea typeface="Merriweather"/>
                <a:cs typeface="Merriweather"/>
                <a:sym typeface="Merriweather"/>
                <a:hlinkClick action="ppaction://hlinksldjump" r:id="rId8"/>
              </a:rPr>
              <a:t> </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u="sng">
                <a:solidFill>
                  <a:schemeClr val="hlink"/>
                </a:solidFill>
                <a:latin typeface="Merriweather"/>
                <a:ea typeface="Merriweather"/>
                <a:cs typeface="Merriweather"/>
                <a:sym typeface="Merriweather"/>
                <a:hlinkClick action="ppaction://hlinksldjump" r:id="rId9"/>
              </a:rPr>
              <a:t>KPI's de analítica de atracción de tráfico </a:t>
            </a:r>
            <a:endParaRPr sz="1900">
              <a:solidFill>
                <a:srgbClr val="002F4A"/>
              </a:solidFill>
              <a:latin typeface="Merriweather"/>
              <a:ea typeface="Merriweather"/>
              <a:cs typeface="Merriweather"/>
              <a:sym typeface="Merriweather"/>
            </a:endParaRPr>
          </a:p>
          <a:p>
            <a:pPr indent="-234950" lvl="0" marL="457200" rtl="0" algn="l">
              <a:lnSpc>
                <a:spcPct val="150000"/>
              </a:lnSpc>
              <a:spcBef>
                <a:spcPts val="0"/>
              </a:spcBef>
              <a:spcAft>
                <a:spcPts val="0"/>
              </a:spcAft>
              <a:buClr>
                <a:schemeClr val="dk2"/>
              </a:buClr>
              <a:buSzPts val="100"/>
              <a:buFont typeface="Roboto"/>
              <a:buChar char="●"/>
            </a:pPr>
            <a:r>
              <a:t/>
            </a:r>
            <a:endParaRPr sz="1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213775" y="674675"/>
            <a:ext cx="8602825" cy="4023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nvSpPr>
        <p:spPr>
          <a:xfrm>
            <a:off x="355275" y="1072088"/>
            <a:ext cx="8251800" cy="884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F1F1F"/>
              </a:buClr>
              <a:buSzPts val="1500"/>
              <a:buFont typeface="Roboto"/>
              <a:buChar char="●"/>
            </a:pPr>
            <a:r>
              <a:rPr lang="ca" sz="1500">
                <a:solidFill>
                  <a:srgbClr val="1F1F1F"/>
                </a:solidFill>
                <a:latin typeface="Roboto"/>
                <a:ea typeface="Roboto"/>
                <a:cs typeface="Roboto"/>
                <a:sym typeface="Roboto"/>
              </a:rPr>
              <a:t>Se excluyeron términos generales como “mascotas” o “animales” porque los usuarios prefieren buscar productos según el tipo específico de mascota, dadas las variadas necesidades alimenticias entre especies.</a:t>
            </a:r>
            <a:endParaRPr sz="1500">
              <a:solidFill>
                <a:srgbClr val="1F1F1F"/>
              </a:solidFill>
              <a:latin typeface="Roboto"/>
              <a:ea typeface="Roboto"/>
              <a:cs typeface="Roboto"/>
              <a:sym typeface="Roboto"/>
            </a:endParaRPr>
          </a:p>
          <a:p>
            <a:pPr indent="0" lvl="0" marL="0" rtl="0" algn="l">
              <a:spcBef>
                <a:spcPts val="0"/>
              </a:spcBef>
              <a:spcAft>
                <a:spcPts val="0"/>
              </a:spcAft>
              <a:buNone/>
            </a:pPr>
            <a:r>
              <a:t/>
            </a:r>
            <a:endParaRPr sz="1500">
              <a:solidFill>
                <a:srgbClr val="1F1F1F"/>
              </a:solidFill>
              <a:latin typeface="Roboto"/>
              <a:ea typeface="Roboto"/>
              <a:cs typeface="Roboto"/>
              <a:sym typeface="Roboto"/>
            </a:endParaRPr>
          </a:p>
          <a:p>
            <a:pPr indent="0" lvl="0" marL="457200" rtl="0" algn="l">
              <a:spcBef>
                <a:spcPts val="0"/>
              </a:spcBef>
              <a:spcAft>
                <a:spcPts val="0"/>
              </a:spcAft>
              <a:buNone/>
            </a:pPr>
            <a:r>
              <a:t/>
            </a:r>
            <a:endParaRPr sz="1500">
              <a:solidFill>
                <a:srgbClr val="1F1F1F"/>
              </a:solidFill>
              <a:latin typeface="Roboto"/>
              <a:ea typeface="Roboto"/>
              <a:cs typeface="Roboto"/>
              <a:sym typeface="Roboto"/>
            </a:endParaRPr>
          </a:p>
          <a:p>
            <a:pPr indent="0" lvl="0" marL="457200" rtl="0" algn="l">
              <a:spcBef>
                <a:spcPts val="0"/>
              </a:spcBef>
              <a:spcAft>
                <a:spcPts val="0"/>
              </a:spcAft>
              <a:buNone/>
            </a:pPr>
            <a:r>
              <a:t/>
            </a:r>
            <a:endParaRPr sz="1500">
              <a:solidFill>
                <a:srgbClr val="1F1F1F"/>
              </a:solidFill>
              <a:latin typeface="Roboto"/>
              <a:ea typeface="Roboto"/>
              <a:cs typeface="Roboto"/>
              <a:sym typeface="Roboto"/>
            </a:endParaRPr>
          </a:p>
        </p:txBody>
      </p:sp>
      <p:pic>
        <p:nvPicPr>
          <p:cNvPr id="193" name="Google Shape;193;p33"/>
          <p:cNvPicPr preferRelativeResize="0"/>
          <p:nvPr/>
        </p:nvPicPr>
        <p:blipFill>
          <a:blip r:embed="rId3">
            <a:alphaModFix/>
          </a:blip>
          <a:stretch>
            <a:fillRect/>
          </a:stretch>
        </p:blipFill>
        <p:spPr>
          <a:xfrm>
            <a:off x="478675" y="2267500"/>
            <a:ext cx="8186650" cy="1954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152400" y="2387900"/>
            <a:ext cx="8839200" cy="1976270"/>
          </a:xfrm>
          <a:prstGeom prst="rect">
            <a:avLst/>
          </a:prstGeom>
          <a:noFill/>
          <a:ln cap="flat" cmpd="sng" w="19050">
            <a:solidFill>
              <a:srgbClr val="1F1F1F"/>
            </a:solidFill>
            <a:prstDash val="solid"/>
            <a:round/>
            <a:headEnd len="sm" w="sm" type="none"/>
            <a:tailEnd len="sm" w="sm" type="none"/>
          </a:ln>
        </p:spPr>
      </p:pic>
      <p:sp>
        <p:nvSpPr>
          <p:cNvPr id="199" name="Google Shape;199;p34"/>
          <p:cNvSpPr txBox="1"/>
          <p:nvPr/>
        </p:nvSpPr>
        <p:spPr>
          <a:xfrm>
            <a:off x="152400" y="991400"/>
            <a:ext cx="85452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F1F1F"/>
              </a:buClr>
              <a:buSzPts val="1500"/>
              <a:buFont typeface="Roboto"/>
              <a:buChar char="●"/>
            </a:pPr>
            <a:r>
              <a:rPr lang="ca" sz="1500">
                <a:solidFill>
                  <a:srgbClr val="1F1F1F"/>
                </a:solidFill>
                <a:latin typeface="Roboto"/>
                <a:ea typeface="Roboto"/>
                <a:cs typeface="Roboto"/>
                <a:sym typeface="Roboto"/>
              </a:rPr>
              <a:t>Excluimos palabras clave irrelevante, como consultas de precios o términos negativos, ya que nuestra tienda se dedica a ofrecer productos de alta calidad y no promueve contenido que pueda dañar a las mascotas. Ej: como "malo/mala", “dañino/a”, “nocivo/s”, “mortales” o "prohibidos".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nvSpPr>
        <p:spPr>
          <a:xfrm>
            <a:off x="397500" y="1063300"/>
            <a:ext cx="8251800" cy="816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F1F1F"/>
              </a:buClr>
              <a:buSzPts val="1500"/>
              <a:buFont typeface="Roboto"/>
              <a:buChar char="●"/>
            </a:pPr>
            <a:r>
              <a:rPr lang="ca" sz="1500">
                <a:solidFill>
                  <a:srgbClr val="1F1F1F"/>
                </a:solidFill>
                <a:highlight>
                  <a:srgbClr val="C9DAF8"/>
                </a:highlight>
                <a:latin typeface="Roboto"/>
                <a:ea typeface="Roboto"/>
                <a:cs typeface="Roboto"/>
                <a:sym typeface="Roboto"/>
              </a:rPr>
              <a:t>Ordenar alfabéticamente</a:t>
            </a:r>
            <a:r>
              <a:rPr lang="ca" sz="1500">
                <a:solidFill>
                  <a:srgbClr val="1F1F1F"/>
                </a:solidFill>
                <a:latin typeface="Roboto"/>
                <a:ea typeface="Roboto"/>
                <a:cs typeface="Roboto"/>
                <a:sym typeface="Roboto"/>
              </a:rPr>
              <a:t> las palabras clave en Excel facilitará la identificación eficiente de grupos de combinaciones, por ejemplo:ver claramente términos relacionados como "alimento".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05" name="Google Shape;205;p35"/>
          <p:cNvPicPr preferRelativeResize="0"/>
          <p:nvPr/>
        </p:nvPicPr>
        <p:blipFill rotWithShape="1">
          <a:blip r:embed="rId3">
            <a:alphaModFix/>
          </a:blip>
          <a:srcRect b="12860" l="0" r="0" t="27901"/>
          <a:stretch/>
        </p:blipFill>
        <p:spPr>
          <a:xfrm>
            <a:off x="576263" y="2377950"/>
            <a:ext cx="7991475" cy="1381077"/>
          </a:xfrm>
          <a:prstGeom prst="rect">
            <a:avLst/>
          </a:prstGeom>
          <a:noFill/>
          <a:ln cap="flat" cmpd="sng" w="12700">
            <a:solidFill>
              <a:srgbClr val="000000"/>
            </a:solidFill>
            <a:prstDash val="solid"/>
            <a:miter lim="8000"/>
            <a:headEnd len="sm" w="sm" type="none"/>
            <a:tailEnd len="sm" w="sm" type="none"/>
          </a:ln>
        </p:spPr>
      </p:pic>
      <p:sp>
        <p:nvSpPr>
          <p:cNvPr id="206" name="Google Shape;206;p35"/>
          <p:cNvSpPr txBox="1"/>
          <p:nvPr/>
        </p:nvSpPr>
        <p:spPr>
          <a:xfrm>
            <a:off x="397500" y="4465100"/>
            <a:ext cx="79914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1200">
                <a:solidFill>
                  <a:srgbClr val="1F1F1F"/>
                </a:solidFill>
                <a:highlight>
                  <a:srgbClr val="FFFFFF"/>
                </a:highlight>
                <a:latin typeface="Merriweather Black"/>
                <a:ea typeface="Merriweather Black"/>
                <a:cs typeface="Merriweather Black"/>
                <a:sym typeface="Merriweather Black"/>
              </a:rPr>
              <a:t>Documento definitivo con todos los filtros </a:t>
            </a:r>
            <a:r>
              <a:rPr i="1" lang="ca" sz="1200" u="sng">
                <a:solidFill>
                  <a:srgbClr val="1F1F1F"/>
                </a:solidFill>
                <a:highlight>
                  <a:srgbClr val="FFFFFF"/>
                </a:highlight>
                <a:latin typeface="Merriweather Black"/>
                <a:ea typeface="Merriweather Black"/>
                <a:cs typeface="Merriweather Black"/>
                <a:sym typeface="Merriweather Black"/>
                <a:hlinkClick r:id="rId4">
                  <a:extLst>
                    <a:ext uri="{A12FA001-AC4F-418D-AE19-62706E023703}">
                      <ahyp:hlinkClr val="tx"/>
                    </a:ext>
                  </a:extLst>
                </a:hlinkClick>
              </a:rPr>
              <a:t>aquí</a:t>
            </a:r>
            <a:r>
              <a:rPr i="1" lang="ca" sz="1200">
                <a:solidFill>
                  <a:srgbClr val="1F1F1F"/>
                </a:solidFill>
                <a:highlight>
                  <a:srgbClr val="FFFFFF"/>
                </a:highlight>
                <a:latin typeface="Merriweather Black"/>
                <a:ea typeface="Merriweather Black"/>
                <a:cs typeface="Merriweather Black"/>
                <a:sym typeface="Merriweather Black"/>
              </a:rPr>
              <a:t>.</a:t>
            </a:r>
            <a:endParaRPr i="1" sz="1200">
              <a:solidFill>
                <a:srgbClr val="1F1F1F"/>
              </a:solidFill>
              <a:highlight>
                <a:srgbClr val="FFFFFF"/>
              </a:highlight>
              <a:latin typeface="Merriweather Black"/>
              <a:ea typeface="Merriweather Black"/>
              <a:cs typeface="Merriweather Black"/>
              <a:sym typeface="Merriweather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nvSpPr>
        <p:spPr>
          <a:xfrm>
            <a:off x="184650" y="165225"/>
            <a:ext cx="79620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Tipos de búsqueda y sus posibles combinaciones de Keywords:</a:t>
            </a:r>
            <a:endParaRPr b="1" sz="2900"/>
          </a:p>
        </p:txBody>
      </p:sp>
      <p:sp>
        <p:nvSpPr>
          <p:cNvPr id="212" name="Google Shape;212;p36"/>
          <p:cNvSpPr txBox="1"/>
          <p:nvPr/>
        </p:nvSpPr>
        <p:spPr>
          <a:xfrm>
            <a:off x="528750" y="1597875"/>
            <a:ext cx="8086500" cy="26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u="sng">
                <a:highlight>
                  <a:srgbClr val="C9DAF8"/>
                </a:highlight>
                <a:latin typeface="EB Garamond"/>
                <a:ea typeface="EB Garamond"/>
                <a:cs typeface="EB Garamond"/>
                <a:sym typeface="EB Garamond"/>
              </a:rPr>
              <a:t>Búsqueda general:</a:t>
            </a:r>
            <a:endParaRPr b="1" sz="1600" u="sng">
              <a:highlight>
                <a:srgbClr val="C9DAF8"/>
              </a:highlight>
              <a:latin typeface="EB Garamond"/>
              <a:ea typeface="EB Garamond"/>
              <a:cs typeface="EB Garamond"/>
              <a:sym typeface="EB Garamond"/>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El usuario busca opciones basadas en el tipo de mascota y su situación económica, especificando detalles como raza, tamaño, edad, condiciones de salud y preferencias alimenticias.</a:t>
            </a:r>
            <a:br>
              <a:rPr lang="ca" sz="1600">
                <a:latin typeface="EB Garamond Medium"/>
                <a:ea typeface="EB Garamond Medium"/>
                <a:cs typeface="EB Garamond Medium"/>
                <a:sym typeface="EB Garamond Medium"/>
              </a:rPr>
            </a:b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Comida para [Tipo de Mascota].</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Alimentación para [Tipo de Mascota] [Raza de Mascota] [Tamaño de mascota]</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[Comida concreta] [Características de comida] para [Tipo de Mascota] [Nivel económico]</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Dieta para [Tipo de Mascota] [Condición/Situación]</a:t>
            </a:r>
            <a:endParaRPr sz="1600">
              <a:latin typeface="EB Garamond Medium"/>
              <a:ea typeface="EB Garamond Medium"/>
              <a:cs typeface="EB Garamond Medium"/>
              <a:sym typeface="EB Garamond Medium"/>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303250" y="188550"/>
            <a:ext cx="8290500" cy="48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700" u="sng">
                <a:highlight>
                  <a:srgbClr val="C9DAF8"/>
                </a:highlight>
                <a:latin typeface="EB Garamond"/>
                <a:ea typeface="EB Garamond"/>
                <a:cs typeface="EB Garamond"/>
                <a:sym typeface="EB Garamond"/>
              </a:rPr>
              <a:t>Búsqueda con marcas:</a:t>
            </a:r>
            <a:endParaRPr b="1" sz="1200" u="sng">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En Gatigos, donde distribuimos productos de diversas marcas, nuestro objetivo es simplificar la búsqueda de productos para usuarios que tienden a comprar repetidamente sus marcas favoritas debido a experiencias positivas y calidad garantizada.</a:t>
            </a:r>
            <a:endParaRPr sz="13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[Marca] [Tipo mascota]   </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[Marca] [Tipo mascota]  [Tamaño]</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[Marca] [Tipo mascota]  [Condición/Situación]</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[Marca] [Tipo mascota]  [Características de comida]</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[Marca] [Tipo mascota]  [Comida concreta]</a:t>
            </a:r>
            <a:endParaRPr sz="13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2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200">
              <a:highlight>
                <a:srgbClr val="CFE2F3"/>
              </a:highlight>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sz="1700" u="sng">
                <a:highlight>
                  <a:srgbClr val="C9DAF8"/>
                </a:highlight>
                <a:latin typeface="EB Garamond"/>
                <a:ea typeface="EB Garamond"/>
                <a:cs typeface="EB Garamond"/>
                <a:sym typeface="EB Garamond"/>
              </a:rPr>
              <a:t>Búsqueda según el público y su enfoque:</a:t>
            </a:r>
            <a:endParaRPr b="1" sz="1200" u="sng">
              <a:latin typeface="EB Garamond"/>
              <a:ea typeface="EB Garamond"/>
              <a:cs typeface="EB Garamond"/>
              <a:sym typeface="EB Garamond"/>
            </a:endParaRPr>
          </a:p>
          <a:p>
            <a:pPr indent="0" lvl="0" marL="0" rtl="0" algn="l">
              <a:lnSpc>
                <a:spcPct val="115000"/>
              </a:lnSpc>
              <a:spcBef>
                <a:spcPts val="0"/>
              </a:spcBef>
              <a:spcAft>
                <a:spcPts val="0"/>
              </a:spcAft>
              <a:buNone/>
            </a:pPr>
            <a:r>
              <a:rPr lang="ca">
                <a:latin typeface="EB Garamond Medium"/>
                <a:ea typeface="EB Garamond Medium"/>
                <a:cs typeface="EB Garamond Medium"/>
                <a:sym typeface="EB Garamond Medium"/>
              </a:rPr>
              <a:t>En Gatigos, captamos compradores mayoristas con descuentos y programas de fidelidad, optimizando nuestro sitio web con palabras clave relevantes para facilitar el acceso a los beneficios de compra al por mayor.</a:t>
            </a:r>
            <a:endParaRPr>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Comida/Alimentación para [Tipo de mascota] para veterinarias</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[Comida concreta] [Tipo de Mascota] para protectoras</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[Comida concreta] [Tipo de mascota] al por mayor</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Comprar/Venta al por mayor [Comida concreta] para [Tipo de mascota]</a:t>
            </a:r>
            <a:endParaRPr>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200">
              <a:latin typeface="EB Garamond Medium"/>
              <a:ea typeface="EB Garamond Medium"/>
              <a:cs typeface="EB Garamond Medium"/>
              <a:sym typeface="EB Garamond Medium"/>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339175" y="1118700"/>
            <a:ext cx="8349000" cy="29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2000" u="sng">
                <a:highlight>
                  <a:srgbClr val="C9DAF8"/>
                </a:highlight>
                <a:latin typeface="EB Garamond"/>
                <a:ea typeface="EB Garamond"/>
                <a:cs typeface="EB Garamond"/>
                <a:sym typeface="EB Garamond"/>
              </a:rPr>
              <a:t>Búsqueda según recomendaciones, sugerencias o referencias:</a:t>
            </a:r>
            <a:endParaRPr b="1" sz="2000" u="sng">
              <a:highlight>
                <a:srgbClr val="C9DAF8"/>
              </a:highlight>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500">
                <a:latin typeface="EB Garamond Medium"/>
                <a:ea typeface="EB Garamond Medium"/>
                <a:cs typeface="EB Garamond Medium"/>
                <a:sym typeface="EB Garamond Medium"/>
              </a:rPr>
              <a:t>Hemos optimizado nuestro SEO para que los usuarios encuentren fácilmente productos recomendados y opiniones de marcas específicas en nuestro blog, basándose en el tipo de mascota y nivel económico.</a:t>
            </a:r>
            <a:endParaRPr sz="15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[Marca] opiniones [Tipo de mascota]</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Mejores/Top marcas de [Comida concreta] para [Tipo de mascota]</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Mejores/top [producto] para [Tipo de mascota]</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Mejor [Comida concreta] para [Tipo de mascota] [Nivel económico]</a:t>
            </a:r>
            <a:endParaRPr sz="1500">
              <a:latin typeface="EB Garamond Medium"/>
              <a:ea typeface="EB Garamond Medium"/>
              <a:cs typeface="EB Garamond Medium"/>
              <a:sym typeface="EB Garamond Medium"/>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nvSpPr>
        <p:spPr>
          <a:xfrm>
            <a:off x="184650" y="165225"/>
            <a:ext cx="79620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600" u="sng">
                <a:latin typeface="EB Garamond"/>
                <a:ea typeface="EB Garamond"/>
                <a:cs typeface="EB Garamond"/>
                <a:sym typeface="EB Garamond"/>
              </a:rPr>
              <a:t>Sinónimos y leyenda</a:t>
            </a:r>
            <a:r>
              <a:rPr b="1" lang="ca" sz="3600" u="sng">
                <a:latin typeface="EB Garamond"/>
                <a:ea typeface="EB Garamond"/>
                <a:cs typeface="EB Garamond"/>
                <a:sym typeface="EB Garamond"/>
              </a:rPr>
              <a:t>:</a:t>
            </a:r>
            <a:endParaRPr b="1" sz="3500" u="sng"/>
          </a:p>
        </p:txBody>
      </p:sp>
      <p:sp>
        <p:nvSpPr>
          <p:cNvPr id="228" name="Google Shape;228;p39"/>
          <p:cNvSpPr txBox="1"/>
          <p:nvPr/>
        </p:nvSpPr>
        <p:spPr>
          <a:xfrm>
            <a:off x="123225" y="775800"/>
            <a:ext cx="8791500" cy="43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500" u="sng">
                <a:latin typeface="EB Garamond"/>
                <a:ea typeface="EB Garamond"/>
                <a:cs typeface="EB Garamond"/>
                <a:sym typeface="EB Garamond"/>
              </a:rPr>
              <a:t>Sinónimos:</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Alimentación = Alimentos = Comida = Dieta = …</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lang="ca" sz="1300">
                <a:latin typeface="EB Garamond Medium"/>
                <a:ea typeface="EB Garamond Medium"/>
                <a:cs typeface="EB Garamond Medium"/>
                <a:sym typeface="EB Garamond Medium"/>
              </a:rPr>
              <a:t>Alta calidad = Buena calidad = Alta gama =  Gran Calidad =  …</a:t>
            </a:r>
            <a:endParaRPr sz="13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b="1" sz="1300">
              <a:latin typeface="EB Garamond"/>
              <a:ea typeface="EB Garamond"/>
              <a:cs typeface="EB Garamond"/>
              <a:sym typeface="EB Garamond"/>
            </a:endParaRPr>
          </a:p>
          <a:p>
            <a:pPr indent="0" lvl="0" marL="0" rtl="0" algn="l">
              <a:lnSpc>
                <a:spcPct val="115000"/>
              </a:lnSpc>
              <a:spcBef>
                <a:spcPts val="0"/>
              </a:spcBef>
              <a:spcAft>
                <a:spcPts val="0"/>
              </a:spcAft>
              <a:buNone/>
            </a:pPr>
            <a:r>
              <a:rPr b="1" lang="ca" sz="1500" u="sng">
                <a:latin typeface="EB Garamond"/>
                <a:ea typeface="EB Garamond"/>
                <a:cs typeface="EB Garamond"/>
                <a:sym typeface="EB Garamond"/>
              </a:rPr>
              <a:t>Leyenda:</a:t>
            </a:r>
            <a:endParaRPr b="1" sz="1500" u="sng">
              <a:latin typeface="EB Garamond"/>
              <a:ea typeface="EB Garamond"/>
              <a:cs typeface="EB Garamond"/>
              <a:sym typeface="EB Garamond"/>
            </a:endParaRPr>
          </a:p>
          <a:p>
            <a:pPr indent="-311150" lvl="0" marL="457200" rtl="0" algn="l">
              <a:lnSpc>
                <a:spcPct val="115000"/>
              </a:lnSpc>
              <a:spcBef>
                <a:spcPts val="0"/>
              </a:spcBef>
              <a:spcAft>
                <a:spcPts val="0"/>
              </a:spcAft>
              <a:buSzPts val="1300"/>
              <a:buFont typeface="EB Garamond"/>
              <a:buChar char="●"/>
            </a:pPr>
            <a:r>
              <a:rPr b="1" lang="ca" sz="1300">
                <a:highlight>
                  <a:srgbClr val="C9DAF8"/>
                </a:highlight>
                <a:latin typeface="EB Garamond"/>
                <a:ea typeface="EB Garamond"/>
                <a:cs typeface="EB Garamond"/>
                <a:sym typeface="EB Garamond"/>
              </a:rPr>
              <a:t>Tipo Mascota: </a:t>
            </a:r>
            <a:r>
              <a:rPr lang="ca" sz="1300">
                <a:latin typeface="EB Garamond Medium"/>
                <a:ea typeface="EB Garamond Medium"/>
                <a:cs typeface="EB Garamond Medium"/>
                <a:sym typeface="EB Garamond Medium"/>
              </a:rPr>
              <a:t>Perro/a, gato/a, gatos/as, perros/as.</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a:buChar char="●"/>
            </a:pPr>
            <a:r>
              <a:rPr b="1" lang="ca" sz="1300">
                <a:highlight>
                  <a:srgbClr val="C9DAF8"/>
                </a:highlight>
                <a:latin typeface="EB Garamond"/>
                <a:ea typeface="EB Garamond"/>
                <a:cs typeface="EB Garamond"/>
                <a:sym typeface="EB Garamond"/>
              </a:rPr>
              <a:t>Tamaño:</a:t>
            </a:r>
            <a:r>
              <a:rPr b="1" lang="ca" sz="1300">
                <a:latin typeface="EB Garamond"/>
                <a:ea typeface="EB Garamond"/>
                <a:cs typeface="EB Garamond"/>
                <a:sym typeface="EB Garamond"/>
              </a:rPr>
              <a:t> </a:t>
            </a:r>
            <a:r>
              <a:rPr lang="ca" sz="1300">
                <a:latin typeface="EB Garamond Medium"/>
                <a:ea typeface="EB Garamond Medium"/>
                <a:cs typeface="EB Garamond Medium"/>
                <a:sym typeface="EB Garamond Medium"/>
              </a:rPr>
              <a:t>muy pequeño, pequeño, chiquito,  mediano, grande, muy grande, bebés, cachorro, joven, adulto, adulto maduro, senior, geriátrico.</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b="1" lang="ca" sz="1300">
                <a:highlight>
                  <a:srgbClr val="C9DAF8"/>
                </a:highlight>
                <a:latin typeface="EB Garamond"/>
                <a:ea typeface="EB Garamond"/>
                <a:cs typeface="EB Garamond"/>
                <a:sym typeface="EB Garamond"/>
              </a:rPr>
              <a:t>Raza de perros:</a:t>
            </a:r>
            <a:r>
              <a:rPr b="1" lang="ca" sz="1300">
                <a:latin typeface="EB Garamond"/>
                <a:ea typeface="EB Garamond"/>
                <a:cs typeface="EB Garamond"/>
                <a:sym typeface="EB Garamond"/>
              </a:rPr>
              <a:t> </a:t>
            </a:r>
            <a:r>
              <a:rPr lang="ca" sz="1300">
                <a:latin typeface="EB Garamond Medium"/>
                <a:ea typeface="EB Garamond Medium"/>
                <a:cs typeface="EB Garamond Medium"/>
                <a:sym typeface="EB Garamond Medium"/>
              </a:rPr>
              <a:t>labrador retriever, golden retriever, pastor alemán, bulldog francés, poodle, beagle, rottweiler, bulldog inglés, husky siberiano, dachshund, boxer, shih tzu, doberman, pastor australiano, cavalier king charles spaniel, schnauzer miniatura, boston terrier, chihuahua, pomerania, cocker spaniel, border collie, akita, bichon frisé, pit bull terrier, yorkshire terrier, maltese, etc.</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a:buChar char="●"/>
            </a:pPr>
            <a:r>
              <a:rPr b="1" lang="ca" sz="1300">
                <a:highlight>
                  <a:srgbClr val="C9DAF8"/>
                </a:highlight>
                <a:latin typeface="EB Garamond"/>
                <a:ea typeface="EB Garamond"/>
                <a:cs typeface="EB Garamond"/>
                <a:sym typeface="EB Garamond"/>
              </a:rPr>
              <a:t>Raza de gatos:</a:t>
            </a:r>
            <a:r>
              <a:rPr b="1" lang="ca" sz="1300">
                <a:latin typeface="EB Garamond"/>
                <a:ea typeface="EB Garamond"/>
                <a:cs typeface="EB Garamond"/>
                <a:sym typeface="EB Garamond"/>
              </a:rPr>
              <a:t> </a:t>
            </a:r>
            <a:r>
              <a:rPr lang="ca" sz="1300">
                <a:latin typeface="EB Garamond Medium"/>
                <a:ea typeface="EB Garamond Medium"/>
                <a:cs typeface="EB Garamond Medium"/>
                <a:sym typeface="EB Garamond Medium"/>
              </a:rPr>
              <a:t>siames</a:t>
            </a:r>
            <a:r>
              <a:rPr lang="ca" sz="1300">
                <a:latin typeface="EB Garamond Medium"/>
                <a:ea typeface="EB Garamond Medium"/>
                <a:cs typeface="EB Garamond Medium"/>
                <a:sym typeface="EB Garamond Medium"/>
              </a:rPr>
              <a:t>, persa, maine coon, ragdoll, bengalí, sphynx, british shorthair, siamés oriental, angora turco, abisinio, scottish fold, savannah, burmés, azul ruso, noruego de bosque, munchkin, birmano, ocicat, devon rex, cornish rex, himalayo, selkirk rex, chartreux, egipcio mau.</a:t>
            </a:r>
            <a:endParaRPr sz="1300">
              <a:latin typeface="EB Garamond Medium"/>
              <a:ea typeface="EB Garamond Medium"/>
              <a:cs typeface="EB Garamond Medium"/>
              <a:sym typeface="EB Garamond Medium"/>
            </a:endParaRPr>
          </a:p>
          <a:p>
            <a:pPr indent="-311150" lvl="0" marL="457200" rtl="0" algn="l">
              <a:lnSpc>
                <a:spcPct val="115000"/>
              </a:lnSpc>
              <a:spcBef>
                <a:spcPts val="0"/>
              </a:spcBef>
              <a:spcAft>
                <a:spcPts val="0"/>
              </a:spcAft>
              <a:buSzPts val="1300"/>
              <a:buFont typeface="EB Garamond Medium"/>
              <a:buChar char="●"/>
            </a:pPr>
            <a:r>
              <a:rPr b="1" lang="ca" sz="1300">
                <a:highlight>
                  <a:srgbClr val="C9DAF8"/>
                </a:highlight>
                <a:latin typeface="EB Garamond"/>
                <a:ea typeface="EB Garamond"/>
                <a:cs typeface="EB Garamond"/>
                <a:sym typeface="EB Garamond"/>
              </a:rPr>
              <a:t>Condición/Situación:</a:t>
            </a:r>
            <a:r>
              <a:rPr lang="ca" sz="1300">
                <a:latin typeface="EB Garamond Medium"/>
                <a:ea typeface="EB Garamond Medium"/>
                <a:cs typeface="EB Garamond Medium"/>
                <a:sym typeface="EB Garamond Medium"/>
              </a:rPr>
              <a:t> esterilizados, castrados, embarazadas, alérgicos, obesos, delgados, con sobrepeso, lactantes, activos, sedentarios, con enfermedades crónicas, rescatados, con ansiedad, con artritis, diabéticos, con problemas cardíacos, con alergias, con problemas renales, en recuperación, con problemas de piel, con sensibilidad digestiva, con cáncer.</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nvSpPr>
        <p:spPr>
          <a:xfrm>
            <a:off x="66150" y="-106500"/>
            <a:ext cx="9011700" cy="535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b="1" lang="ca">
                <a:highlight>
                  <a:srgbClr val="C9DAF8"/>
                </a:highlight>
                <a:latin typeface="EB Garamond"/>
                <a:ea typeface="EB Garamond"/>
                <a:cs typeface="EB Garamond"/>
                <a:sym typeface="EB Garamond"/>
              </a:rPr>
              <a:t>Marca: </a:t>
            </a:r>
            <a:r>
              <a:rPr lang="ca">
                <a:latin typeface="EB Garamond Medium"/>
                <a:ea typeface="EB Garamond Medium"/>
                <a:cs typeface="EB Garamond Medium"/>
                <a:sym typeface="EB Garamond Medium"/>
              </a:rPr>
              <a:t>purina, royal canin, hill's science diet, blue buffalo, pedigree, whiskas, iams, eukanuba, acana, orijen, nutro, taste of the wild, merrick, canidae, wellness core, rachael ray nutrish, fancy feast, sheba, friskies, meow mix, cesar, science plan, pro plan, kirkland signature, nature's variety instinct, ziwipeak, royal canin veterinary diet, hill's prescription diet, tiki pets, bff, solid gold, halo, weruva, blue wilderness, purina one, purina pro plan, purina beyond, nutrish, freshpet, nulo, diamond naturals, victor, dr. tim's, annamaet, farmina, etc. </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a:buChar char="●"/>
            </a:pPr>
            <a:r>
              <a:rPr b="1" lang="ca">
                <a:highlight>
                  <a:srgbClr val="C9DAF8"/>
                </a:highlight>
                <a:latin typeface="EB Garamond"/>
                <a:ea typeface="EB Garamond"/>
                <a:cs typeface="EB Garamond"/>
                <a:sym typeface="EB Garamond"/>
              </a:rPr>
              <a:t>Comida concreta:</a:t>
            </a:r>
            <a:r>
              <a:rPr b="1" lang="ca">
                <a:latin typeface="EB Garamond"/>
                <a:ea typeface="EB Garamond"/>
                <a:cs typeface="EB Garamond"/>
                <a:sym typeface="EB Garamond"/>
              </a:rPr>
              <a:t> </a:t>
            </a:r>
            <a:r>
              <a:rPr lang="ca">
                <a:latin typeface="EB Garamond Medium"/>
                <a:ea typeface="EB Garamond Medium"/>
                <a:cs typeface="EB Garamond Medium"/>
                <a:sym typeface="EB Garamond Medium"/>
              </a:rPr>
              <a:t>pienso, croquetas, latas, salchichas, paté, mousse, gelatina, trozos en salsa, barritas, snacks, galletas, premios, huesos, chuches, sticks, leche, terrinas, rollos de carne, huesos masticables, bocaditos, twists, tiras masticables, pellets, granulados, mixtos, toppers. </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a:buChar char="●"/>
            </a:pPr>
            <a:r>
              <a:rPr b="1" lang="ca">
                <a:highlight>
                  <a:srgbClr val="C9DAF8"/>
                </a:highlight>
                <a:latin typeface="EB Garamond"/>
                <a:ea typeface="EB Garamond"/>
                <a:cs typeface="EB Garamond"/>
                <a:sym typeface="EB Garamond"/>
              </a:rPr>
              <a:t>Características de comida:</a:t>
            </a:r>
            <a:r>
              <a:rPr b="1" lang="ca">
                <a:latin typeface="EB Garamond"/>
                <a:ea typeface="EB Garamond"/>
                <a:cs typeface="EB Garamond"/>
                <a:sym typeface="EB Garamond"/>
              </a:rPr>
              <a:t> </a:t>
            </a:r>
            <a:r>
              <a:rPr lang="ca">
                <a:latin typeface="EB Garamond Medium"/>
                <a:ea typeface="EB Garamond Medium"/>
                <a:cs typeface="EB Garamond Medium"/>
                <a:sym typeface="EB Garamond Medium"/>
              </a:rPr>
              <a:t>húmeda, seca, deshidratada, cruda, blando, congelada, liofilizada, libre de granos, alta en proteínas, balanceada, correcta, baja en grasa, con fibra, orgánica, vegana, saludable, equilibrada,  natural, holística, hipoalergénica,  enriquecida con vitaminas, enriquecida con minerales, para control de peso, para estómagos sensibles, para energía alta, con suplementos de omega, para control de bolas de pelo, para mejora de la movilidad, antialérgica, para control de glucosa, rica en antioxidantes,, gourmet, premium, con probióticos, con prebióticos, sin colorantes, sin conservantes artificiales.</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a:buChar char="●"/>
            </a:pPr>
            <a:r>
              <a:rPr b="1" lang="ca">
                <a:highlight>
                  <a:srgbClr val="C9DAF8"/>
                </a:highlight>
                <a:latin typeface="EB Garamond"/>
                <a:ea typeface="EB Garamond"/>
                <a:cs typeface="EB Garamond"/>
                <a:sym typeface="EB Garamond"/>
              </a:rPr>
              <a:t>Acción:</a:t>
            </a:r>
            <a:r>
              <a:rPr b="1" lang="ca">
                <a:latin typeface="EB Garamond"/>
                <a:ea typeface="EB Garamond"/>
                <a:cs typeface="EB Garamond"/>
                <a:sym typeface="EB Garamond"/>
              </a:rPr>
              <a:t> </a:t>
            </a:r>
            <a:r>
              <a:rPr lang="ca">
                <a:latin typeface="EB Garamond Medium"/>
                <a:ea typeface="EB Garamond Medium"/>
                <a:cs typeface="EB Garamond Medium"/>
                <a:sym typeface="EB Garamond Medium"/>
              </a:rPr>
              <a:t>comprar, venta, comprar al por/x mayor, venta al por/x mayor.</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a:buChar char="●"/>
            </a:pPr>
            <a:r>
              <a:rPr b="1" lang="ca">
                <a:highlight>
                  <a:srgbClr val="C9DAF8"/>
                </a:highlight>
                <a:latin typeface="EB Garamond"/>
                <a:ea typeface="EB Garamond"/>
                <a:cs typeface="EB Garamond"/>
                <a:sym typeface="EB Garamond"/>
              </a:rPr>
              <a:t>Nivel económico:</a:t>
            </a:r>
            <a:r>
              <a:rPr b="1" lang="ca">
                <a:latin typeface="EB Garamond"/>
                <a:ea typeface="EB Garamond"/>
                <a:cs typeface="EB Garamond"/>
                <a:sym typeface="EB Garamond"/>
              </a:rPr>
              <a:t> </a:t>
            </a:r>
            <a:r>
              <a:rPr lang="ca">
                <a:latin typeface="EB Garamond Medium"/>
                <a:ea typeface="EB Garamond Medium"/>
                <a:cs typeface="EB Garamond Medium"/>
                <a:sym typeface="EB Garamond Medium"/>
              </a:rPr>
              <a:t>barato/a, económico/a, en oferta, oferta, precio asequible, mejor precio</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421200" y="1936050"/>
            <a:ext cx="8301600" cy="12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4000">
                <a:latin typeface="Merriweather Black"/>
                <a:ea typeface="Merriweather Black"/>
                <a:cs typeface="Merriweather Black"/>
                <a:sym typeface="Merriweather Black"/>
              </a:rPr>
              <a:t>Táctica de uso de Kws para SEO y para Google Ads</a:t>
            </a:r>
            <a:endParaRPr sz="4000">
              <a:latin typeface="Merriweather Black"/>
              <a:ea typeface="Merriweather Black"/>
              <a:cs typeface="Merriweather Black"/>
              <a:sym typeface="Merriweather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675" y="798600"/>
            <a:ext cx="68577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ca" sz="3900">
                <a:solidFill>
                  <a:srgbClr val="002F4A"/>
                </a:solidFill>
              </a:rPr>
              <a:t>Objetivos tácticos de atracción por meses y distribuidos por fuentes y/o campañas</a:t>
            </a:r>
            <a:endParaRPr b="1" sz="5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Táctica de uso de Kws para SEO</a:t>
            </a:r>
            <a:endParaRPr sz="4500"/>
          </a:p>
        </p:txBody>
      </p:sp>
      <p:sp>
        <p:nvSpPr>
          <p:cNvPr id="244" name="Google Shape;244;p42"/>
          <p:cNvSpPr txBox="1"/>
          <p:nvPr/>
        </p:nvSpPr>
        <p:spPr>
          <a:xfrm>
            <a:off x="266175" y="2895375"/>
            <a:ext cx="8561100" cy="1637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EB Garamond"/>
              <a:buAutoNum type="arabicPeriod"/>
            </a:pPr>
            <a:r>
              <a:rPr b="1" lang="ca" sz="1500">
                <a:latin typeface="EB Garamond"/>
                <a:ea typeface="EB Garamond"/>
                <a:cs typeface="EB Garamond"/>
                <a:sym typeface="EB Garamond"/>
              </a:rPr>
              <a:t>Generamos búsquedas con palabras clave del grupo base.</a:t>
            </a:r>
            <a:endParaRPr b="1" sz="1500">
              <a:latin typeface="EB Garamond"/>
              <a:ea typeface="EB Garamond"/>
              <a:cs typeface="EB Garamond"/>
              <a:sym typeface="EB Garamond"/>
            </a:endParaRPr>
          </a:p>
          <a:p>
            <a:pPr indent="-323850" lvl="0" marL="457200" rtl="0" algn="l">
              <a:lnSpc>
                <a:spcPct val="150000"/>
              </a:lnSpc>
              <a:spcBef>
                <a:spcPts val="0"/>
              </a:spcBef>
              <a:spcAft>
                <a:spcPts val="0"/>
              </a:spcAft>
              <a:buSzPts val="1500"/>
              <a:buFont typeface="EB Garamond"/>
              <a:buAutoNum type="arabicPeriod"/>
            </a:pPr>
            <a:r>
              <a:rPr b="1" lang="ca" sz="1500">
                <a:latin typeface="EB Garamond"/>
                <a:ea typeface="EB Garamond"/>
                <a:cs typeface="EB Garamond"/>
                <a:sym typeface="EB Garamond"/>
              </a:rPr>
              <a:t>Recuperamos las páginas resultantes.</a:t>
            </a:r>
            <a:endParaRPr b="1" sz="1500">
              <a:latin typeface="EB Garamond"/>
              <a:ea typeface="EB Garamond"/>
              <a:cs typeface="EB Garamond"/>
              <a:sym typeface="EB Garamond"/>
            </a:endParaRPr>
          </a:p>
          <a:p>
            <a:pPr indent="-323850" lvl="0" marL="457200" rtl="0" algn="l">
              <a:lnSpc>
                <a:spcPct val="150000"/>
              </a:lnSpc>
              <a:spcBef>
                <a:spcPts val="0"/>
              </a:spcBef>
              <a:spcAft>
                <a:spcPts val="0"/>
              </a:spcAft>
              <a:buSzPts val="1500"/>
              <a:buFont typeface="EB Garamond"/>
              <a:buAutoNum type="arabicPeriod"/>
            </a:pPr>
            <a:r>
              <a:rPr b="1" lang="ca" sz="1500">
                <a:latin typeface="EB Garamond"/>
                <a:ea typeface="EB Garamond"/>
                <a:cs typeface="EB Garamond"/>
                <a:sym typeface="EB Garamond"/>
              </a:rPr>
              <a:t>Almacenamos y catalogamos estas páginas, indexándolas por palabras clave.</a:t>
            </a:r>
            <a:endParaRPr b="1" sz="1500">
              <a:latin typeface="EB Garamond"/>
              <a:ea typeface="EB Garamond"/>
              <a:cs typeface="EB Garamond"/>
              <a:sym typeface="EB Garamond"/>
            </a:endParaRPr>
          </a:p>
          <a:p>
            <a:pPr indent="-323850" lvl="0" marL="457200" rtl="0" algn="l">
              <a:lnSpc>
                <a:spcPct val="150000"/>
              </a:lnSpc>
              <a:spcBef>
                <a:spcPts val="0"/>
              </a:spcBef>
              <a:spcAft>
                <a:spcPts val="0"/>
              </a:spcAft>
              <a:buSzPts val="1500"/>
              <a:buFont typeface="EB Garamond"/>
              <a:buAutoNum type="arabicPeriod"/>
            </a:pPr>
            <a:r>
              <a:rPr b="1" lang="ca" sz="1500">
                <a:latin typeface="EB Garamond"/>
                <a:ea typeface="EB Garamond"/>
                <a:cs typeface="EB Garamond"/>
                <a:sym typeface="EB Garamond"/>
              </a:rPr>
              <a:t>Asociamos las palabras clave con páginas en Google Ads para optimizar campañas publicitarias.</a:t>
            </a:r>
            <a:endParaRPr b="1" sz="15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500" u="sng">
              <a:latin typeface="EB Garamond"/>
              <a:ea typeface="EB Garamond"/>
              <a:cs typeface="EB Garamond"/>
              <a:sym typeface="EB Garamond"/>
            </a:endParaRPr>
          </a:p>
        </p:txBody>
      </p:sp>
      <p:sp>
        <p:nvSpPr>
          <p:cNvPr id="245" name="Google Shape;245;p42"/>
          <p:cNvSpPr txBox="1"/>
          <p:nvPr/>
        </p:nvSpPr>
        <p:spPr>
          <a:xfrm>
            <a:off x="266175" y="1612475"/>
            <a:ext cx="8561100" cy="8505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Según l’arquitectura de información de nuestra página, distribuiremos las siguientes palabras claves en sitios concretos.</a:t>
            </a:r>
            <a:endParaRPr b="1" sz="1900">
              <a:latin typeface="EB Garamond"/>
              <a:ea typeface="EB Garamond"/>
              <a:cs typeface="EB Garamond"/>
              <a:sym typeface="EB Garamond"/>
            </a:endParaRPr>
          </a:p>
          <a:p>
            <a:pPr indent="0" lvl="0" marL="0" rtl="0" algn="l">
              <a:spcBef>
                <a:spcPts val="0"/>
              </a:spcBef>
              <a:spcAft>
                <a:spcPts val="0"/>
              </a:spcAft>
              <a:buNone/>
            </a:pPr>
            <a:r>
              <a:t/>
            </a:r>
            <a:endParaRPr b="1" sz="3100">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nvSpPr>
        <p:spPr>
          <a:xfrm>
            <a:off x="466525" y="1924425"/>
            <a:ext cx="3627300" cy="2539800"/>
          </a:xfrm>
          <a:prstGeom prst="rect">
            <a:avLst/>
          </a:prstGeom>
          <a:noFill/>
          <a:ln cap="flat" cmpd="sng" w="1905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ca" sz="1700">
                <a:latin typeface="Merriweather"/>
                <a:ea typeface="Merriweather"/>
                <a:cs typeface="Merriweather"/>
                <a:sym typeface="Merriweather"/>
              </a:rPr>
              <a:t>Identificamos páginas resultantes de búsquedas específicas que, aunque no forman parte de la arquitectura principal de nuestro sitio, se almacenan en caché para mejorar el tiempo de respuesta y facilitar el acceso de Google a estas.</a:t>
            </a:r>
            <a:endParaRPr b="1" sz="1700">
              <a:latin typeface="Merriweather"/>
              <a:ea typeface="Merriweather"/>
              <a:cs typeface="Merriweather"/>
              <a:sym typeface="Merriweather"/>
            </a:endParaRPr>
          </a:p>
        </p:txBody>
      </p:sp>
      <p:pic>
        <p:nvPicPr>
          <p:cNvPr id="251" name="Google Shape;251;p43"/>
          <p:cNvPicPr preferRelativeResize="0"/>
          <p:nvPr/>
        </p:nvPicPr>
        <p:blipFill>
          <a:blip r:embed="rId3">
            <a:alphaModFix/>
          </a:blip>
          <a:stretch>
            <a:fillRect/>
          </a:stretch>
        </p:blipFill>
        <p:spPr>
          <a:xfrm>
            <a:off x="4440600" y="1410775"/>
            <a:ext cx="1584349" cy="1584349"/>
          </a:xfrm>
          <a:prstGeom prst="rect">
            <a:avLst/>
          </a:prstGeom>
          <a:noFill/>
          <a:ln>
            <a:noFill/>
          </a:ln>
        </p:spPr>
      </p:pic>
      <p:pic>
        <p:nvPicPr>
          <p:cNvPr id="252" name="Google Shape;252;p43"/>
          <p:cNvPicPr preferRelativeResize="0"/>
          <p:nvPr/>
        </p:nvPicPr>
        <p:blipFill>
          <a:blip r:embed="rId4">
            <a:alphaModFix/>
          </a:blip>
          <a:stretch>
            <a:fillRect/>
          </a:stretch>
        </p:blipFill>
        <p:spPr>
          <a:xfrm>
            <a:off x="6543075" y="3157601"/>
            <a:ext cx="1985899" cy="1985899"/>
          </a:xfrm>
          <a:prstGeom prst="rect">
            <a:avLst/>
          </a:prstGeom>
          <a:noFill/>
          <a:ln>
            <a:noFill/>
          </a:ln>
        </p:spPr>
      </p:pic>
      <p:sp>
        <p:nvSpPr>
          <p:cNvPr id="253" name="Google Shape;253;p43"/>
          <p:cNvSpPr/>
          <p:nvPr/>
        </p:nvSpPr>
        <p:spPr>
          <a:xfrm flipH="1" rot="10800000">
            <a:off x="6543075" y="2266125"/>
            <a:ext cx="1137300" cy="729000"/>
          </a:xfrm>
          <a:prstGeom prst="bentUpArrow">
            <a:avLst>
              <a:gd fmla="val 25000" name="adj1"/>
              <a:gd fmla="val 25000" name="adj2"/>
              <a:gd fmla="val 25000" name="adj3"/>
            </a:avLst>
          </a:prstGeom>
          <a:solidFill>
            <a:srgbClr val="A4C2F4"/>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4C2F4"/>
              </a:solidFill>
              <a:latin typeface="Roboto"/>
              <a:ea typeface="Roboto"/>
              <a:cs typeface="Roboto"/>
              <a:sym typeface="Roboto"/>
            </a:endParaRPr>
          </a:p>
        </p:txBody>
      </p:sp>
      <p:sp>
        <p:nvSpPr>
          <p:cNvPr id="254" name="Google Shape;254;p43"/>
          <p:cNvSpPr txBox="1"/>
          <p:nvPr>
            <p:ph type="title"/>
          </p:nvPr>
        </p:nvSpPr>
        <p:spPr>
          <a:xfrm>
            <a:off x="136825" y="2968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Táctica de uso de Kws para SEO</a:t>
            </a:r>
            <a:endParaRPr sz="4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4"/>
          <p:cNvPicPr preferRelativeResize="0"/>
          <p:nvPr/>
        </p:nvPicPr>
        <p:blipFill>
          <a:blip r:embed="rId3">
            <a:alphaModFix/>
          </a:blip>
          <a:stretch>
            <a:fillRect/>
          </a:stretch>
        </p:blipFill>
        <p:spPr>
          <a:xfrm>
            <a:off x="460850" y="152400"/>
            <a:ext cx="8222311"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559625" y="152400"/>
            <a:ext cx="8024745"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6"/>
          <p:cNvPicPr preferRelativeResize="0"/>
          <p:nvPr/>
        </p:nvPicPr>
        <p:blipFill>
          <a:blip r:embed="rId3">
            <a:alphaModFix/>
          </a:blip>
          <a:stretch>
            <a:fillRect/>
          </a:stretch>
        </p:blipFill>
        <p:spPr>
          <a:xfrm>
            <a:off x="152400" y="1713313"/>
            <a:ext cx="8839199" cy="17168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Táctica de uso de PPC</a:t>
            </a:r>
            <a:endParaRPr sz="4500"/>
          </a:p>
        </p:txBody>
      </p:sp>
      <p:sp>
        <p:nvSpPr>
          <p:cNvPr id="275" name="Google Shape;275;p47"/>
          <p:cNvSpPr txBox="1"/>
          <p:nvPr/>
        </p:nvSpPr>
        <p:spPr>
          <a:xfrm>
            <a:off x="201475" y="2312275"/>
            <a:ext cx="8561100" cy="11421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Tenemos que seleccionar cuidadosamente las </a:t>
            </a:r>
            <a:r>
              <a:rPr b="1" lang="ca" sz="1900">
                <a:highlight>
                  <a:srgbClr val="CFE2F3"/>
                </a:highlight>
                <a:latin typeface="EB Garamond"/>
                <a:ea typeface="EB Garamond"/>
                <a:cs typeface="EB Garamond"/>
                <a:sym typeface="EB Garamond"/>
              </a:rPr>
              <a:t>palabras clave que optimizan nuestra tasa de conversión</a:t>
            </a:r>
            <a:r>
              <a:rPr b="1" lang="ca" sz="1900">
                <a:latin typeface="EB Garamond"/>
                <a:ea typeface="EB Garamond"/>
                <a:cs typeface="EB Garamond"/>
                <a:sym typeface="EB Garamond"/>
              </a:rPr>
              <a:t>, asegurando que sea más probable que los usuarios que vean estos anuncios realicen una compra.</a:t>
            </a:r>
            <a:endParaRPr b="1" sz="19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9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900">
              <a:latin typeface="EB Garamond"/>
              <a:ea typeface="EB Garamond"/>
              <a:cs typeface="EB Garamond"/>
              <a:sym typeface="EB Garamond"/>
            </a:endParaRPr>
          </a:p>
          <a:p>
            <a:pPr indent="0" lvl="0" marL="0" rtl="0" algn="l">
              <a:spcBef>
                <a:spcPts val="0"/>
              </a:spcBef>
              <a:spcAft>
                <a:spcPts val="0"/>
              </a:spcAft>
              <a:buNone/>
            </a:pPr>
            <a:r>
              <a:t/>
            </a:r>
            <a:endParaRPr b="1" sz="3100">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id="280" name="Google Shape;280;p48"/>
          <p:cNvPicPr preferRelativeResize="0"/>
          <p:nvPr/>
        </p:nvPicPr>
        <p:blipFill rotWithShape="1">
          <a:blip r:embed="rId3">
            <a:alphaModFix/>
          </a:blip>
          <a:srcRect b="0" l="1283" r="0" t="0"/>
          <a:stretch/>
        </p:blipFill>
        <p:spPr>
          <a:xfrm>
            <a:off x="0" y="1350025"/>
            <a:ext cx="9264502" cy="3255550"/>
          </a:xfrm>
          <a:prstGeom prst="rect">
            <a:avLst/>
          </a:prstGeom>
          <a:noFill/>
          <a:ln>
            <a:noFill/>
          </a:ln>
        </p:spPr>
      </p:pic>
      <p:sp>
        <p:nvSpPr>
          <p:cNvPr id="281" name="Google Shape;281;p48"/>
          <p:cNvSpPr txBox="1"/>
          <p:nvPr/>
        </p:nvSpPr>
        <p:spPr>
          <a:xfrm>
            <a:off x="0" y="402375"/>
            <a:ext cx="7853100" cy="8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u="sng">
                <a:latin typeface="EB Garamond"/>
                <a:ea typeface="EB Garamond"/>
                <a:cs typeface="EB Garamond"/>
                <a:sym typeface="EB Garamond"/>
              </a:rPr>
              <a:t>Que palabras son útiles para la táctica PPC?</a:t>
            </a:r>
            <a:endParaRPr sz="33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pic>
        <p:nvPicPr>
          <p:cNvPr id="286" name="Google Shape;286;p49"/>
          <p:cNvPicPr preferRelativeResize="0"/>
          <p:nvPr/>
        </p:nvPicPr>
        <p:blipFill>
          <a:blip r:embed="rId3">
            <a:alphaModFix/>
          </a:blip>
          <a:stretch>
            <a:fillRect/>
          </a:stretch>
        </p:blipFill>
        <p:spPr>
          <a:xfrm>
            <a:off x="30125" y="677225"/>
            <a:ext cx="9083750" cy="4466276"/>
          </a:xfrm>
          <a:prstGeom prst="rect">
            <a:avLst/>
          </a:prstGeom>
          <a:noFill/>
          <a:ln>
            <a:noFill/>
          </a:ln>
        </p:spPr>
      </p:pic>
      <p:sp>
        <p:nvSpPr>
          <p:cNvPr id="287" name="Google Shape;287;p49"/>
          <p:cNvSpPr txBox="1"/>
          <p:nvPr/>
        </p:nvSpPr>
        <p:spPr>
          <a:xfrm>
            <a:off x="0" y="71925"/>
            <a:ext cx="78531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u="sng">
                <a:latin typeface="EB Garamond"/>
                <a:ea typeface="EB Garamond"/>
                <a:cs typeface="EB Garamond"/>
                <a:sym typeface="EB Garamond"/>
              </a:rPr>
              <a:t>Táctica de uso en PPC:</a:t>
            </a:r>
            <a:endParaRPr sz="33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id="292" name="Google Shape;292;p50"/>
          <p:cNvPicPr preferRelativeResize="0"/>
          <p:nvPr/>
        </p:nvPicPr>
        <p:blipFill>
          <a:blip r:embed="rId3">
            <a:alphaModFix/>
          </a:blip>
          <a:stretch>
            <a:fillRect/>
          </a:stretch>
        </p:blipFill>
        <p:spPr>
          <a:xfrm>
            <a:off x="152400" y="2055513"/>
            <a:ext cx="8839197" cy="10324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highlight>
                  <a:srgbClr val="C9DAF8"/>
                </a:highlight>
                <a:latin typeface="EB Garamond"/>
                <a:ea typeface="EB Garamond"/>
                <a:cs typeface="EB Garamond"/>
                <a:sym typeface="EB Garamond"/>
              </a:rPr>
              <a:t>Cosas a considerar en la táctica de uso de PPC</a:t>
            </a:r>
            <a:endParaRPr sz="3300">
              <a:solidFill>
                <a:schemeClr val="dk2"/>
              </a:solidFill>
              <a:highlight>
                <a:srgbClr val="C9DAF8"/>
              </a:highlight>
              <a:latin typeface="Roboto"/>
              <a:ea typeface="Roboto"/>
              <a:cs typeface="Roboto"/>
              <a:sym typeface="Roboto"/>
            </a:endParaRPr>
          </a:p>
        </p:txBody>
      </p:sp>
      <p:sp>
        <p:nvSpPr>
          <p:cNvPr id="298" name="Google Shape;298;p51"/>
          <p:cNvSpPr txBox="1"/>
          <p:nvPr/>
        </p:nvSpPr>
        <p:spPr>
          <a:xfrm>
            <a:off x="171300" y="1413150"/>
            <a:ext cx="8801400" cy="3523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Palabras negativas</a:t>
            </a:r>
            <a:endParaRPr b="1" sz="1800">
              <a:latin typeface="EB Garamond"/>
              <a:ea typeface="EB Garamond"/>
              <a:cs typeface="EB Garamond"/>
              <a:sym typeface="EB Garamond"/>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Productos para otras mascotas</a:t>
            </a:r>
            <a:r>
              <a:rPr lang="ca" sz="1700">
                <a:latin typeface="EB Garamond Medium"/>
                <a:ea typeface="EB Garamond Medium"/>
                <a:cs typeface="EB Garamond Medium"/>
                <a:sym typeface="EB Garamond Medium"/>
              </a:rPr>
              <a:t>: términos como hámster, pez, reptil, pájaro, conejo para evitar anuncios a usuarios buscan productos para mascotas que no vendes.</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Servicios no ofrecidos:</a:t>
            </a:r>
            <a:r>
              <a:rPr lang="ca" sz="1700">
                <a:latin typeface="EB Garamond Medium"/>
                <a:ea typeface="EB Garamond Medium"/>
                <a:cs typeface="EB Garamond Medium"/>
                <a:sym typeface="EB Garamond Medium"/>
              </a:rPr>
              <a:t> como adopción, veterinario, rescate, entrenamiento, guardería, etc.</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Búsquedas gratuitas:</a:t>
            </a:r>
            <a:r>
              <a:rPr lang="ca" sz="1700">
                <a:latin typeface="EB Garamond Medium"/>
                <a:ea typeface="EB Garamond Medium"/>
                <a:cs typeface="EB Garamond Medium"/>
                <a:sym typeface="EB Garamond Medium"/>
              </a:rPr>
              <a:t> como gratis, sin costo, free para filtrar a usuarios que buscan obsequios o productos sin costo.</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Marcas que no vendes:</a:t>
            </a:r>
            <a:r>
              <a:rPr lang="ca" sz="1700">
                <a:latin typeface="EB Garamond Medium"/>
                <a:ea typeface="EB Garamond Medium"/>
                <a:cs typeface="EB Garamond Medium"/>
                <a:sym typeface="EB Garamond Medium"/>
              </a:rPr>
              <a:t> Excluye nombres de marcas que no manejas para prevenir clics de usuarios que buscan específicamente esas marcas.</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Terminología confusa o mal escrita: </a:t>
            </a:r>
            <a:r>
              <a:rPr lang="ca" sz="1700">
                <a:latin typeface="EB Garamond Medium"/>
                <a:ea typeface="EB Garamond Medium"/>
                <a:cs typeface="EB Garamond Medium"/>
                <a:sym typeface="EB Garamond Medium"/>
              </a:rPr>
              <a:t>como comestibles, juguetes para niños, ropa para niños deben ser excluidas si se pueden confundir con tus productos para mascotas.</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b="1" lang="ca" sz="1700">
                <a:latin typeface="EB Garamond"/>
                <a:ea typeface="EB Garamond"/>
                <a:cs typeface="EB Garamond"/>
                <a:sym typeface="EB Garamond"/>
              </a:rPr>
              <a:t>Búsquedas genéricas o de baja intención de compra:</a:t>
            </a:r>
            <a:r>
              <a:rPr lang="ca" sz="1700">
                <a:latin typeface="EB Garamond Medium"/>
                <a:ea typeface="EB Garamond Medium"/>
                <a:cs typeface="EB Garamond Medium"/>
                <a:sym typeface="EB Garamond Medium"/>
              </a:rPr>
              <a:t> Palabras como ¿Qué es?, definición, información indican que el usuario no está listo para comprar.</a:t>
            </a:r>
            <a:endParaRPr sz="15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136050" y="165225"/>
            <a:ext cx="71613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Objetivos Tácticos y Tasas de Conversión</a:t>
            </a:r>
            <a:endParaRPr b="1" sz="2900"/>
          </a:p>
        </p:txBody>
      </p:sp>
      <p:graphicFrame>
        <p:nvGraphicFramePr>
          <p:cNvPr id="83" name="Google Shape;83;p16"/>
          <p:cNvGraphicFramePr/>
          <p:nvPr/>
        </p:nvGraphicFramePr>
        <p:xfrm>
          <a:off x="136050" y="811713"/>
          <a:ext cx="3000000" cy="3000000"/>
        </p:xfrm>
        <a:graphic>
          <a:graphicData uri="http://schemas.openxmlformats.org/drawingml/2006/table">
            <a:tbl>
              <a:tblPr>
                <a:noFill/>
                <a:tableStyleId>{A1954BBB-0B48-4290-804A-B79DD1783094}</a:tableStyleId>
              </a:tblPr>
              <a:tblGrid>
                <a:gridCol w="933600"/>
                <a:gridCol w="2025925"/>
              </a:tblGrid>
              <a:tr h="297575">
                <a:tc>
                  <a:txBody>
                    <a:bodyPr/>
                    <a:lstStyle/>
                    <a:p>
                      <a:pPr indent="0" lvl="0" marL="0" rtl="0" algn="ctr">
                        <a:spcBef>
                          <a:spcPts val="0"/>
                        </a:spcBef>
                        <a:spcAft>
                          <a:spcPts val="0"/>
                        </a:spcAft>
                        <a:buNone/>
                      </a:pPr>
                      <a:r>
                        <a:rPr b="1" lang="ca" sz="1100">
                          <a:latin typeface="EB Garamond"/>
                          <a:ea typeface="EB Garamond"/>
                          <a:cs typeface="EB Garamond"/>
                          <a:sym typeface="EB Garamond"/>
                        </a:rPr>
                        <a:t>ID</a:t>
                      </a:r>
                      <a:endParaRPr b="1" sz="11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1100">
                          <a:latin typeface="EB Garamond"/>
                          <a:ea typeface="EB Garamond"/>
                          <a:cs typeface="EB Garamond"/>
                          <a:sym typeface="EB Garamond"/>
                        </a:rPr>
                        <a:t>OBJETIVO</a:t>
                      </a:r>
                      <a:endParaRPr b="1" sz="1100">
                        <a:latin typeface="EB Garamond"/>
                        <a:ea typeface="EB Garamond"/>
                        <a:cs typeface="EB Garamond"/>
                        <a:sym typeface="EB Garamond"/>
                      </a:endParaRPr>
                    </a:p>
                  </a:txBody>
                  <a:tcPr marT="63500" marB="63500" marR="63500" marL="63500"/>
                </a:tc>
              </a:tr>
              <a:tr h="620500">
                <a:tc>
                  <a:txBody>
                    <a:bodyPr/>
                    <a:lstStyle/>
                    <a:p>
                      <a:pPr indent="0" lvl="0" marL="0" rtl="0" algn="ctr">
                        <a:spcBef>
                          <a:spcPts val="0"/>
                        </a:spcBef>
                        <a:spcAft>
                          <a:spcPts val="0"/>
                        </a:spcAft>
                        <a:buNone/>
                      </a:pPr>
                      <a:r>
                        <a:rPr lang="ca" sz="1100">
                          <a:latin typeface="EB Garamond"/>
                          <a:ea typeface="EB Garamond"/>
                          <a:cs typeface="EB Garamond"/>
                          <a:sym typeface="EB Garamond"/>
                        </a:rPr>
                        <a:t>OTC1</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15.000 veces el proceso de compra.</a:t>
                      </a:r>
                      <a:endParaRPr sz="1100">
                        <a:latin typeface="EB Garamond"/>
                        <a:ea typeface="EB Garamond"/>
                        <a:cs typeface="EB Garamond"/>
                        <a:sym typeface="EB Garamond"/>
                      </a:endParaRPr>
                    </a:p>
                  </a:txBody>
                  <a:tcPr marT="63500" marB="63500" marR="63500" marL="63500"/>
                </a:tc>
              </a:tr>
              <a:tr h="804475">
                <a:tc>
                  <a:txBody>
                    <a:bodyPr/>
                    <a:lstStyle/>
                    <a:p>
                      <a:pPr indent="0" lvl="0" marL="0" rtl="0" algn="ctr">
                        <a:spcBef>
                          <a:spcPts val="0"/>
                        </a:spcBef>
                        <a:spcAft>
                          <a:spcPts val="0"/>
                        </a:spcAft>
                        <a:buNone/>
                      </a:pPr>
                      <a:r>
                        <a:rPr lang="ca" sz="1100">
                          <a:latin typeface="EB Garamond"/>
                          <a:ea typeface="EB Garamond"/>
                          <a:cs typeface="EB Garamond"/>
                          <a:sym typeface="EB Garamond"/>
                        </a:rPr>
                        <a:t>OTC2</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3.000 veces el proceso de compra recurrente.</a:t>
                      </a:r>
                      <a:endParaRPr sz="1100">
                        <a:latin typeface="EB Garamond"/>
                        <a:ea typeface="EB Garamond"/>
                        <a:cs typeface="EB Garamond"/>
                        <a:sym typeface="EB Garamond"/>
                      </a:endParaRPr>
                    </a:p>
                  </a:txBody>
                  <a:tcPr marT="63500" marB="63500" marR="63500" marL="63500"/>
                </a:tc>
              </a:tr>
              <a:tr h="1033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OTC3</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1.000 usuarios que han hecho alguna (o algunas) compras esporádicas completen el proceso de compra recurrente.</a:t>
                      </a:r>
                      <a:endParaRPr sz="1100">
                        <a:latin typeface="EB Garamond"/>
                        <a:ea typeface="EB Garamond"/>
                        <a:cs typeface="EB Garamond"/>
                        <a:sym typeface="EB Garamond"/>
                      </a:endParaRPr>
                    </a:p>
                  </a:txBody>
                  <a:tcPr marT="63500" marB="63500" marR="63500" marL="63500"/>
                </a:tc>
              </a:tr>
              <a:tr h="1262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OTC4</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haga clic 5.000 veces en el enlace de nuestra página web que lleva a alguna de nuestras redes sociales (Instagram, Facebook o Twitter).</a:t>
                      </a:r>
                      <a:endParaRPr sz="1100">
                        <a:latin typeface="EB Garamond"/>
                        <a:ea typeface="EB Garamond"/>
                        <a:cs typeface="EB Garamond"/>
                        <a:sym typeface="EB Garamond"/>
                      </a:endParaRPr>
                    </a:p>
                  </a:txBody>
                  <a:tcPr marT="63500" marB="63500" marR="63500" marL="63500"/>
                </a:tc>
              </a:tr>
            </a:tbl>
          </a:graphicData>
        </a:graphic>
      </p:graphicFrame>
      <p:graphicFrame>
        <p:nvGraphicFramePr>
          <p:cNvPr id="84" name="Google Shape;84;p16"/>
          <p:cNvGraphicFramePr/>
          <p:nvPr/>
        </p:nvGraphicFramePr>
        <p:xfrm>
          <a:off x="3209525" y="3322900"/>
          <a:ext cx="3000000" cy="3000000"/>
        </p:xfrm>
        <a:graphic>
          <a:graphicData uri="http://schemas.openxmlformats.org/drawingml/2006/table">
            <a:tbl>
              <a:tblPr>
                <a:noFill/>
                <a:tableStyleId>{A1954BBB-0B48-4290-804A-B79DD1783094}</a:tableStyleId>
              </a:tblPr>
              <a:tblGrid>
                <a:gridCol w="567975"/>
                <a:gridCol w="436425"/>
                <a:gridCol w="436425"/>
                <a:gridCol w="436425"/>
                <a:gridCol w="436425"/>
                <a:gridCol w="436425"/>
                <a:gridCol w="436425"/>
                <a:gridCol w="436425"/>
                <a:gridCol w="436425"/>
                <a:gridCol w="436425"/>
                <a:gridCol w="436425"/>
                <a:gridCol w="436425"/>
                <a:gridCol w="436425"/>
              </a:tblGrid>
              <a:tr h="252550">
                <a:tc>
                  <a:txBody>
                    <a:bodyPr/>
                    <a:lstStyle/>
                    <a:p>
                      <a:pPr indent="0" lvl="0" marL="0" rtl="0" algn="ctr">
                        <a:spcBef>
                          <a:spcPts val="0"/>
                        </a:spcBef>
                        <a:spcAft>
                          <a:spcPts val="0"/>
                        </a:spcAft>
                        <a:buNone/>
                      </a:pPr>
                      <a:r>
                        <a:rPr b="1" lang="ca" sz="800">
                          <a:latin typeface="EB Garamond"/>
                          <a:ea typeface="EB Garamond"/>
                          <a:cs typeface="EB Garamond"/>
                          <a:sym typeface="EB Garamond"/>
                        </a:rPr>
                        <a:t>ID</a:t>
                      </a:r>
                      <a:endParaRPr b="1" sz="800">
                        <a:latin typeface="EB Garamond"/>
                        <a:ea typeface="EB Garamond"/>
                        <a:cs typeface="EB Garamond"/>
                        <a:sym typeface="EB Garamond"/>
                      </a:endParaRPr>
                    </a:p>
                  </a:txBody>
                  <a:tcPr marT="63500" marB="63500" marR="63500" marL="63500"/>
                </a:tc>
                <a:tc gridSpan="12">
                  <a:txBody>
                    <a:bodyPr/>
                    <a:lstStyle/>
                    <a:p>
                      <a:pPr indent="0" lvl="0" marL="0" rtl="0" algn="ctr">
                        <a:spcBef>
                          <a:spcPts val="0"/>
                        </a:spcBef>
                        <a:spcAft>
                          <a:spcPts val="0"/>
                        </a:spcAft>
                        <a:buNone/>
                      </a:pPr>
                      <a:r>
                        <a:rPr b="1" lang="ca" sz="800">
                          <a:latin typeface="EB Garamond"/>
                          <a:ea typeface="EB Garamond"/>
                          <a:cs typeface="EB Garamond"/>
                          <a:sym typeface="EB Garamond"/>
                        </a:rPr>
                        <a:t>Tasa de Conversión</a:t>
                      </a:r>
                      <a:endParaRPr b="1" sz="800">
                        <a:latin typeface="EB Garamond"/>
                        <a:ea typeface="EB Garamond"/>
                        <a:cs typeface="EB Garamond"/>
                        <a:sym typeface="EB Garamond"/>
                      </a:endParaRPr>
                    </a:p>
                  </a:txBody>
                  <a:tcPr marT="63500" marB="63500" marR="63500" marL="63500"/>
                </a:tc>
                <a:tc hMerge="1"/>
                <a:tc hMerge="1"/>
                <a:tc hMerge="1"/>
                <a:tc hMerge="1"/>
                <a:tc hMerge="1"/>
                <a:tc hMerge="1"/>
                <a:tc hMerge="1"/>
                <a:tc hMerge="1"/>
                <a:tc hMerge="1"/>
                <a:tc hMerge="1"/>
                <a:tc hMerge="1"/>
              </a:tr>
              <a:tr h="278400">
                <a:tc>
                  <a:txBody>
                    <a:bodyPr/>
                    <a:lstStyle/>
                    <a:p>
                      <a:pPr indent="0" lvl="0" marL="0" rtl="0" algn="l">
                        <a:spcBef>
                          <a:spcPts val="0"/>
                        </a:spcBef>
                        <a:spcAft>
                          <a:spcPts val="0"/>
                        </a:spcAft>
                        <a:buNone/>
                      </a:pPr>
                      <a:r>
                        <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ENE</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FEB</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ABR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MAY</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JUN</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JUL</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AGO</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SEP</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OCT</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NOV</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DIC</a:t>
                      </a:r>
                      <a:endParaRPr b="1" sz="800">
                        <a:solidFill>
                          <a:schemeClr val="dk1"/>
                        </a:solidFill>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OTC1</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1.8%</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OTC2</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4.7%</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OTC3</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OTC4</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11.5%</a:t>
                      </a:r>
                      <a:endParaRPr sz="800">
                        <a:latin typeface="EB Garamond"/>
                        <a:ea typeface="EB Garamond"/>
                        <a:cs typeface="EB Garamond"/>
                        <a:sym typeface="EB Garamond"/>
                      </a:endParaRPr>
                    </a:p>
                  </a:txBody>
                  <a:tcPr marT="63500" marB="63500" marR="63500" marL="63500"/>
                </a:tc>
              </a:tr>
            </a:tbl>
          </a:graphicData>
        </a:graphic>
      </p:graphicFrame>
      <p:graphicFrame>
        <p:nvGraphicFramePr>
          <p:cNvPr id="85" name="Google Shape;85;p16"/>
          <p:cNvGraphicFramePr/>
          <p:nvPr/>
        </p:nvGraphicFramePr>
        <p:xfrm>
          <a:off x="3209525" y="1211775"/>
          <a:ext cx="3000000" cy="3000000"/>
        </p:xfrm>
        <a:graphic>
          <a:graphicData uri="http://schemas.openxmlformats.org/drawingml/2006/table">
            <a:tbl>
              <a:tblPr>
                <a:noFill/>
                <a:tableStyleId>{A1954BBB-0B48-4290-804A-B79DD1783094}</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OTC1</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1.650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86" name="Google Shape;86;p16"/>
          <p:cNvGraphicFramePr/>
          <p:nvPr/>
        </p:nvGraphicFramePr>
        <p:xfrm>
          <a:off x="3209538" y="959225"/>
          <a:ext cx="3000000" cy="3000000"/>
        </p:xfrm>
        <a:graphic>
          <a:graphicData uri="http://schemas.openxmlformats.org/drawingml/2006/table">
            <a:tbl>
              <a:tblPr>
                <a:noFill/>
                <a:tableStyleId>{A1954BBB-0B48-4290-804A-B79DD1783094}</a:tableStyleId>
              </a:tblPr>
              <a:tblGrid>
                <a:gridCol w="495275"/>
                <a:gridCol w="480350"/>
                <a:gridCol w="423925"/>
                <a:gridCol w="423925"/>
                <a:gridCol w="423925"/>
                <a:gridCol w="423925"/>
                <a:gridCol w="423925"/>
                <a:gridCol w="423925"/>
                <a:gridCol w="423925"/>
                <a:gridCol w="423925"/>
                <a:gridCol w="423925"/>
                <a:gridCol w="423925"/>
                <a:gridCol w="423925"/>
              </a:tblGrid>
              <a:tr h="252550">
                <a:tc>
                  <a:txBody>
                    <a:bodyPr/>
                    <a:lstStyle/>
                    <a:p>
                      <a:pPr indent="0" lvl="0" marL="0" rtl="0" algn="ctr">
                        <a:spcBef>
                          <a:spcPts val="0"/>
                        </a:spcBef>
                        <a:spcAft>
                          <a:spcPts val="0"/>
                        </a:spcAft>
                        <a:buNone/>
                      </a:pPr>
                      <a:r>
                        <a:rPr b="1" lang="ca" sz="800"/>
                        <a:t>ID</a:t>
                      </a:r>
                      <a:endParaRPr b="1" sz="800"/>
                    </a:p>
                  </a:txBody>
                  <a:tcPr marT="63500" marB="63500" marR="63500" marL="63500"/>
                </a:tc>
                <a:tc gridSpan="12">
                  <a:txBody>
                    <a:bodyPr/>
                    <a:lstStyle/>
                    <a:p>
                      <a:pPr indent="0" lvl="0" marL="0" rtl="0" algn="ctr">
                        <a:spcBef>
                          <a:spcPts val="0"/>
                        </a:spcBef>
                        <a:spcAft>
                          <a:spcPts val="0"/>
                        </a:spcAft>
                        <a:buNone/>
                      </a:pPr>
                      <a:r>
                        <a:rPr b="1" lang="ca" sz="800"/>
                        <a:t>Objetivos</a:t>
                      </a:r>
                      <a:endParaRPr b="1" sz="800"/>
                    </a:p>
                  </a:txBody>
                  <a:tcPr marT="63500" marB="63500" marR="63500" marL="63500"/>
                </a:tc>
                <a:tc hMerge="1"/>
                <a:tc hMerge="1"/>
                <a:tc hMerge="1"/>
                <a:tc hMerge="1"/>
                <a:tc hMerge="1"/>
                <a:tc hMerge="1"/>
                <a:tc hMerge="1"/>
                <a:tc hMerge="1"/>
                <a:tc hMerge="1"/>
                <a:tc hMerge="1"/>
                <a:tc hMerge="1"/>
              </a:tr>
            </a:tbl>
          </a:graphicData>
        </a:graphic>
      </p:graphicFrame>
      <p:graphicFrame>
        <p:nvGraphicFramePr>
          <p:cNvPr id="87" name="Google Shape;87;p16"/>
          <p:cNvGraphicFramePr/>
          <p:nvPr/>
        </p:nvGraphicFramePr>
        <p:xfrm>
          <a:off x="3209525" y="1732475"/>
          <a:ext cx="3000000" cy="3000000"/>
        </p:xfrm>
        <a:graphic>
          <a:graphicData uri="http://schemas.openxmlformats.org/drawingml/2006/table">
            <a:tbl>
              <a:tblPr>
                <a:noFill/>
                <a:tableStyleId>{A1954BBB-0B48-4290-804A-B79DD1783094}</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OTC2</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510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88" name="Google Shape;88;p16"/>
          <p:cNvGraphicFramePr/>
          <p:nvPr/>
        </p:nvGraphicFramePr>
        <p:xfrm>
          <a:off x="3209513" y="1992813"/>
          <a:ext cx="3000000" cy="3000000"/>
        </p:xfrm>
        <a:graphic>
          <a:graphicData uri="http://schemas.openxmlformats.org/drawingml/2006/table">
            <a:tbl>
              <a:tblPr>
                <a:noFill/>
                <a:tableStyleId>{A1954BBB-0B48-4290-804A-B79DD1783094}</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OTC3</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89" name="Google Shape;89;p16"/>
          <p:cNvGraphicFramePr/>
          <p:nvPr/>
        </p:nvGraphicFramePr>
        <p:xfrm>
          <a:off x="3209525" y="2253175"/>
          <a:ext cx="3000000" cy="3000000"/>
        </p:xfrm>
        <a:graphic>
          <a:graphicData uri="http://schemas.openxmlformats.org/drawingml/2006/table">
            <a:tbl>
              <a:tblPr>
                <a:noFill/>
                <a:tableStyleId>{A1954BBB-0B48-4290-804A-B79DD1783094}</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OTC4</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850</a:t>
                      </a:r>
                      <a:endParaRPr sz="9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ca" sz="4700">
                <a:solidFill>
                  <a:srgbClr val="002F4A"/>
                </a:solidFill>
              </a:rPr>
              <a:t>Optimización SEO</a:t>
            </a:r>
            <a:endParaRPr b="1" sz="6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421200" y="2157600"/>
            <a:ext cx="83016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4300">
                <a:latin typeface="Merriweather Black"/>
                <a:ea typeface="Merriweather Black"/>
                <a:cs typeface="Merriweather Black"/>
                <a:sym typeface="Merriweather Black"/>
              </a:rPr>
              <a:t>Análisis de la competencia</a:t>
            </a:r>
            <a:endParaRPr sz="4300">
              <a:latin typeface="Merriweather Black"/>
              <a:ea typeface="Merriweather Black"/>
              <a:cs typeface="Merriweather Black"/>
              <a:sym typeface="Merriweather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54"/>
          <p:cNvPicPr preferRelativeResize="0"/>
          <p:nvPr/>
        </p:nvPicPr>
        <p:blipFill>
          <a:blip r:embed="rId3">
            <a:alphaModFix/>
          </a:blip>
          <a:stretch>
            <a:fillRect/>
          </a:stretch>
        </p:blipFill>
        <p:spPr>
          <a:xfrm>
            <a:off x="400975" y="1105950"/>
            <a:ext cx="8342050" cy="3422700"/>
          </a:xfrm>
          <a:prstGeom prst="rect">
            <a:avLst/>
          </a:prstGeom>
          <a:noFill/>
          <a:ln cap="flat" cmpd="sng" w="19050">
            <a:solidFill>
              <a:schemeClr val="dk2"/>
            </a:solidFill>
            <a:prstDash val="solid"/>
            <a:round/>
            <a:headEnd len="sm" w="sm" type="none"/>
            <a:tailEnd len="sm" w="sm" type="none"/>
          </a:ln>
        </p:spPr>
      </p:pic>
      <p:sp>
        <p:nvSpPr>
          <p:cNvPr id="314" name="Google Shape;314;p54"/>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Keyword analysis</a:t>
            </a:r>
            <a:endParaRPr sz="3300">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421200" y="1645200"/>
            <a:ext cx="8301600" cy="18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3900">
                <a:latin typeface="Merriweather Black"/>
                <a:ea typeface="Merriweather Black"/>
                <a:cs typeface="Merriweather Black"/>
                <a:sym typeface="Merriweather Black"/>
              </a:rPr>
              <a:t>Análisis para mejora de la propia web (usando un sitio de la competencia como propio)</a:t>
            </a:r>
            <a:endParaRPr sz="3900">
              <a:latin typeface="Merriweather Black"/>
              <a:ea typeface="Merriweather Black"/>
              <a:cs typeface="Merriweather Black"/>
              <a:sym typeface="Merriweather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6"/>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SEO Audit</a:t>
            </a:r>
            <a:endParaRPr sz="3300">
              <a:solidFill>
                <a:schemeClr val="dk2"/>
              </a:solidFill>
              <a:latin typeface="Roboto"/>
              <a:ea typeface="Roboto"/>
              <a:cs typeface="Roboto"/>
              <a:sym typeface="Roboto"/>
            </a:endParaRPr>
          </a:p>
        </p:txBody>
      </p:sp>
      <p:pic>
        <p:nvPicPr>
          <p:cNvPr id="325" name="Google Shape;325;p56"/>
          <p:cNvPicPr preferRelativeResize="0"/>
          <p:nvPr/>
        </p:nvPicPr>
        <p:blipFill>
          <a:blip r:embed="rId3">
            <a:alphaModFix/>
          </a:blip>
          <a:stretch>
            <a:fillRect/>
          </a:stretch>
        </p:blipFill>
        <p:spPr>
          <a:xfrm>
            <a:off x="331800" y="984000"/>
            <a:ext cx="8480401" cy="3953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57"/>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SEO Audit</a:t>
            </a:r>
            <a:endParaRPr sz="3300">
              <a:solidFill>
                <a:schemeClr val="dk2"/>
              </a:solidFill>
              <a:latin typeface="Roboto"/>
              <a:ea typeface="Roboto"/>
              <a:cs typeface="Roboto"/>
              <a:sym typeface="Roboto"/>
            </a:endParaRPr>
          </a:p>
        </p:txBody>
      </p:sp>
      <p:pic>
        <p:nvPicPr>
          <p:cNvPr id="331" name="Google Shape;331;p57"/>
          <p:cNvPicPr preferRelativeResize="0"/>
          <p:nvPr/>
        </p:nvPicPr>
        <p:blipFill>
          <a:blip r:embed="rId3">
            <a:alphaModFix/>
          </a:blip>
          <a:stretch>
            <a:fillRect/>
          </a:stretch>
        </p:blipFill>
        <p:spPr>
          <a:xfrm>
            <a:off x="914625" y="887100"/>
            <a:ext cx="6432050" cy="4096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58"/>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SEO Audit</a:t>
            </a:r>
            <a:endParaRPr sz="3300">
              <a:solidFill>
                <a:schemeClr val="dk2"/>
              </a:solidFill>
              <a:latin typeface="Roboto"/>
              <a:ea typeface="Roboto"/>
              <a:cs typeface="Roboto"/>
              <a:sym typeface="Roboto"/>
            </a:endParaRPr>
          </a:p>
        </p:txBody>
      </p:sp>
      <p:pic>
        <p:nvPicPr>
          <p:cNvPr id="337" name="Google Shape;337;p58"/>
          <p:cNvPicPr preferRelativeResize="0"/>
          <p:nvPr/>
        </p:nvPicPr>
        <p:blipFill rotWithShape="1">
          <a:blip r:embed="rId3">
            <a:alphaModFix/>
          </a:blip>
          <a:srcRect b="3716" l="0" r="0" t="0"/>
          <a:stretch/>
        </p:blipFill>
        <p:spPr>
          <a:xfrm>
            <a:off x="397950" y="1440250"/>
            <a:ext cx="2542167" cy="2761100"/>
          </a:xfrm>
          <a:prstGeom prst="rect">
            <a:avLst/>
          </a:prstGeom>
          <a:noFill/>
          <a:ln cap="flat" cmpd="sng" w="19050">
            <a:solidFill>
              <a:schemeClr val="dk2"/>
            </a:solidFill>
            <a:prstDash val="solid"/>
            <a:round/>
            <a:headEnd len="sm" w="sm" type="none"/>
            <a:tailEnd len="sm" w="sm" type="none"/>
          </a:ln>
        </p:spPr>
      </p:pic>
      <p:pic>
        <p:nvPicPr>
          <p:cNvPr id="338" name="Google Shape;338;p58"/>
          <p:cNvPicPr preferRelativeResize="0"/>
          <p:nvPr/>
        </p:nvPicPr>
        <p:blipFill>
          <a:blip r:embed="rId4">
            <a:alphaModFix/>
          </a:blip>
          <a:stretch>
            <a:fillRect/>
          </a:stretch>
        </p:blipFill>
        <p:spPr>
          <a:xfrm>
            <a:off x="3046960" y="1413150"/>
            <a:ext cx="5799565" cy="2761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59"/>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SEO Audit</a:t>
            </a:r>
            <a:endParaRPr sz="3300">
              <a:solidFill>
                <a:schemeClr val="dk2"/>
              </a:solidFill>
              <a:latin typeface="Roboto"/>
              <a:ea typeface="Roboto"/>
              <a:cs typeface="Roboto"/>
              <a:sym typeface="Roboto"/>
            </a:endParaRPr>
          </a:p>
        </p:txBody>
      </p:sp>
      <p:pic>
        <p:nvPicPr>
          <p:cNvPr id="344" name="Google Shape;344;p59"/>
          <p:cNvPicPr preferRelativeResize="0"/>
          <p:nvPr/>
        </p:nvPicPr>
        <p:blipFill>
          <a:blip r:embed="rId3">
            <a:alphaModFix/>
          </a:blip>
          <a:stretch>
            <a:fillRect/>
          </a:stretch>
        </p:blipFill>
        <p:spPr>
          <a:xfrm>
            <a:off x="430250" y="1152000"/>
            <a:ext cx="2162175" cy="3371175"/>
          </a:xfrm>
          <a:prstGeom prst="rect">
            <a:avLst/>
          </a:prstGeom>
          <a:noFill/>
          <a:ln cap="flat" cmpd="sng" w="19050">
            <a:solidFill>
              <a:schemeClr val="dk2"/>
            </a:solidFill>
            <a:prstDash val="solid"/>
            <a:round/>
            <a:headEnd len="sm" w="sm" type="none"/>
            <a:tailEnd len="sm" w="sm" type="none"/>
          </a:ln>
        </p:spPr>
      </p:pic>
      <p:pic>
        <p:nvPicPr>
          <p:cNvPr id="345" name="Google Shape;345;p59"/>
          <p:cNvPicPr preferRelativeResize="0"/>
          <p:nvPr/>
        </p:nvPicPr>
        <p:blipFill>
          <a:blip r:embed="rId4">
            <a:alphaModFix/>
          </a:blip>
          <a:stretch>
            <a:fillRect/>
          </a:stretch>
        </p:blipFill>
        <p:spPr>
          <a:xfrm>
            <a:off x="3022675" y="1178825"/>
            <a:ext cx="5325825" cy="33175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60"/>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SEO Audit</a:t>
            </a:r>
            <a:endParaRPr sz="3300">
              <a:solidFill>
                <a:schemeClr val="dk2"/>
              </a:solidFill>
              <a:latin typeface="Roboto"/>
              <a:ea typeface="Roboto"/>
              <a:cs typeface="Roboto"/>
              <a:sym typeface="Roboto"/>
            </a:endParaRPr>
          </a:p>
        </p:txBody>
      </p:sp>
      <p:pic>
        <p:nvPicPr>
          <p:cNvPr id="351" name="Google Shape;351;p60"/>
          <p:cNvPicPr preferRelativeResize="0"/>
          <p:nvPr/>
        </p:nvPicPr>
        <p:blipFill>
          <a:blip r:embed="rId3">
            <a:alphaModFix/>
          </a:blip>
          <a:stretch>
            <a:fillRect/>
          </a:stretch>
        </p:blipFill>
        <p:spPr>
          <a:xfrm>
            <a:off x="204100" y="895500"/>
            <a:ext cx="6477000" cy="638175"/>
          </a:xfrm>
          <a:prstGeom prst="rect">
            <a:avLst/>
          </a:prstGeom>
          <a:noFill/>
          <a:ln>
            <a:noFill/>
          </a:ln>
        </p:spPr>
      </p:pic>
      <p:pic>
        <p:nvPicPr>
          <p:cNvPr id="352" name="Google Shape;352;p60"/>
          <p:cNvPicPr preferRelativeResize="0"/>
          <p:nvPr/>
        </p:nvPicPr>
        <p:blipFill>
          <a:blip r:embed="rId4">
            <a:alphaModFix/>
          </a:blip>
          <a:stretch>
            <a:fillRect/>
          </a:stretch>
        </p:blipFill>
        <p:spPr>
          <a:xfrm>
            <a:off x="2530050" y="1059100"/>
            <a:ext cx="6477000" cy="2133600"/>
          </a:xfrm>
          <a:prstGeom prst="rect">
            <a:avLst/>
          </a:prstGeom>
          <a:noFill/>
          <a:ln>
            <a:noFill/>
          </a:ln>
        </p:spPr>
      </p:pic>
      <p:pic>
        <p:nvPicPr>
          <p:cNvPr id="353" name="Google Shape;353;p60"/>
          <p:cNvPicPr preferRelativeResize="0"/>
          <p:nvPr/>
        </p:nvPicPr>
        <p:blipFill>
          <a:blip r:embed="rId5">
            <a:alphaModFix/>
          </a:blip>
          <a:stretch>
            <a:fillRect/>
          </a:stretch>
        </p:blipFill>
        <p:spPr>
          <a:xfrm>
            <a:off x="139225" y="3218550"/>
            <a:ext cx="6477000" cy="1714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61"/>
          <p:cNvSpPr txBox="1"/>
          <p:nvPr/>
        </p:nvSpPr>
        <p:spPr>
          <a:xfrm>
            <a:off x="204100" y="237150"/>
            <a:ext cx="78531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Google Search Console</a:t>
            </a:r>
            <a:endParaRPr sz="3300">
              <a:solidFill>
                <a:schemeClr val="dk2"/>
              </a:solidFill>
              <a:latin typeface="Roboto"/>
              <a:ea typeface="Roboto"/>
              <a:cs typeface="Roboto"/>
              <a:sym typeface="Roboto"/>
            </a:endParaRPr>
          </a:p>
        </p:txBody>
      </p:sp>
      <p:graphicFrame>
        <p:nvGraphicFramePr>
          <p:cNvPr id="359" name="Google Shape;359;p61"/>
          <p:cNvGraphicFramePr/>
          <p:nvPr/>
        </p:nvGraphicFramePr>
        <p:xfrm>
          <a:off x="569400" y="1264500"/>
          <a:ext cx="3000000" cy="3000000"/>
        </p:xfrm>
        <a:graphic>
          <a:graphicData uri="http://schemas.openxmlformats.org/drawingml/2006/table">
            <a:tbl>
              <a:tblPr>
                <a:noFill/>
                <a:tableStyleId>{A1954BBB-0B48-4290-804A-B79DD1783094}</a:tableStyleId>
              </a:tblPr>
              <a:tblGrid>
                <a:gridCol w="1318500"/>
                <a:gridCol w="6686700"/>
              </a:tblGrid>
              <a:tr h="419325">
                <a:tc>
                  <a:txBody>
                    <a:bodyPr/>
                    <a:lstStyle/>
                    <a:p>
                      <a:pPr indent="0" lvl="0" marL="0" rtl="0" algn="l">
                        <a:spcBef>
                          <a:spcPts val="0"/>
                        </a:spcBef>
                        <a:spcAft>
                          <a:spcPts val="0"/>
                        </a:spcAft>
                        <a:buNone/>
                      </a:pPr>
                      <a:r>
                        <a:rPr lang="ca" sz="1200">
                          <a:latin typeface="EB Garamond"/>
                          <a:ea typeface="EB Garamond"/>
                          <a:cs typeface="EB Garamond"/>
                          <a:sym typeface="EB Garamond"/>
                        </a:rPr>
                        <a:t>Funcionalidad</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Utilidad</a:t>
                      </a:r>
                      <a:endParaRPr sz="1200">
                        <a:latin typeface="EB Garamond"/>
                        <a:ea typeface="EB Garamond"/>
                        <a:cs typeface="EB Garamond"/>
                        <a:sym typeface="EB Garamond"/>
                      </a:endParaRPr>
                    </a:p>
                  </a:txBody>
                  <a:tcPr marT="63500" marB="63500" marR="63500" marL="63500"/>
                </a:tc>
              </a:tr>
              <a:tr h="419325">
                <a:tc>
                  <a:txBody>
                    <a:bodyPr/>
                    <a:lstStyle/>
                    <a:p>
                      <a:pPr indent="0" lvl="0" marL="0" rtl="0" algn="l">
                        <a:spcBef>
                          <a:spcPts val="0"/>
                        </a:spcBef>
                        <a:spcAft>
                          <a:spcPts val="0"/>
                        </a:spcAft>
                        <a:buNone/>
                      </a:pPr>
                      <a:r>
                        <a:rPr lang="ca" sz="1200">
                          <a:latin typeface="EB Garamond"/>
                          <a:ea typeface="EB Garamond"/>
                          <a:cs typeface="EB Garamond"/>
                          <a:sym typeface="EB Garamond"/>
                        </a:rPr>
                        <a:t>Sitemaps</a:t>
                      </a:r>
                      <a:endParaRPr sz="12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1200">
                          <a:latin typeface="EB Garamond"/>
                          <a:ea typeface="EB Garamond"/>
                          <a:cs typeface="EB Garamond"/>
                          <a:sym typeface="EB Garamond"/>
                        </a:rPr>
                        <a:t>Indicar todas las páginas que han de ser indexadas y que ninguna quede sin indexar.</a:t>
                      </a:r>
                      <a:endParaRPr sz="1200">
                        <a:latin typeface="EB Garamond"/>
                        <a:ea typeface="EB Garamond"/>
                        <a:cs typeface="EB Garamond"/>
                        <a:sym typeface="EB Garamond"/>
                      </a:endParaRPr>
                    </a:p>
                  </a:txBody>
                  <a:tcPr marT="63500" marB="63500" marR="63500" marL="63500"/>
                </a:tc>
              </a:tr>
              <a:tr h="665725">
                <a:tc>
                  <a:txBody>
                    <a:bodyPr/>
                    <a:lstStyle/>
                    <a:p>
                      <a:pPr indent="0" lvl="0" marL="0" rtl="0" algn="l">
                        <a:spcBef>
                          <a:spcPts val="0"/>
                        </a:spcBef>
                        <a:spcAft>
                          <a:spcPts val="0"/>
                        </a:spcAft>
                        <a:buNone/>
                      </a:pPr>
                      <a:r>
                        <a:rPr lang="ca" sz="1200">
                          <a:latin typeface="EB Garamond"/>
                          <a:ea typeface="EB Garamond"/>
                          <a:cs typeface="EB Garamond"/>
                          <a:sym typeface="EB Garamond"/>
                        </a:rPr>
                        <a:t>Performance Report</a:t>
                      </a:r>
                      <a:endParaRPr sz="12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1200">
                          <a:latin typeface="EB Garamond"/>
                          <a:ea typeface="EB Garamond"/>
                          <a:cs typeface="EB Garamond"/>
                          <a:sym typeface="EB Garamond"/>
                        </a:rPr>
                        <a:t>Analizar el rendimiento de nuestro sitio en google, y con ello detectar problemas como podría ser un CTR bajo.</a:t>
                      </a:r>
                      <a:endParaRPr sz="1200">
                        <a:latin typeface="EB Garamond"/>
                        <a:ea typeface="EB Garamond"/>
                        <a:cs typeface="EB Garamond"/>
                        <a:sym typeface="EB Garamond"/>
                      </a:endParaRPr>
                    </a:p>
                  </a:txBody>
                  <a:tcPr marT="63500" marB="63500" marR="63500" marL="63500"/>
                </a:tc>
              </a:tr>
              <a:tr h="665725">
                <a:tc>
                  <a:txBody>
                    <a:bodyPr/>
                    <a:lstStyle/>
                    <a:p>
                      <a:pPr indent="0" lvl="0" marL="0" rtl="0" algn="l">
                        <a:spcBef>
                          <a:spcPts val="0"/>
                        </a:spcBef>
                        <a:spcAft>
                          <a:spcPts val="0"/>
                        </a:spcAft>
                        <a:buNone/>
                      </a:pPr>
                      <a:r>
                        <a:rPr lang="ca" sz="1200">
                          <a:latin typeface="EB Garamond"/>
                          <a:ea typeface="EB Garamond"/>
                          <a:cs typeface="EB Garamond"/>
                          <a:sym typeface="EB Garamond"/>
                        </a:rPr>
                        <a:t>URL Inspection Tool</a:t>
                      </a:r>
                      <a:endParaRPr sz="12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1200">
                          <a:latin typeface="EB Garamond"/>
                          <a:ea typeface="EB Garamond"/>
                          <a:cs typeface="EB Garamond"/>
                          <a:sym typeface="EB Garamond"/>
                        </a:rPr>
                        <a:t>Identificar problemas que hacen que alguna de nuestras URL no se muestre en google.</a:t>
                      </a:r>
                      <a:endParaRPr sz="1200">
                        <a:latin typeface="EB Garamond"/>
                        <a:ea typeface="EB Garamond"/>
                        <a:cs typeface="EB Garamond"/>
                        <a:sym typeface="EB Garamond"/>
                      </a:endParaRPr>
                    </a:p>
                  </a:txBody>
                  <a:tcPr marT="63500" marB="63500" marR="63500" marL="63500"/>
                </a:tc>
              </a:tr>
              <a:tr h="665725">
                <a:tc>
                  <a:txBody>
                    <a:bodyPr/>
                    <a:lstStyle/>
                    <a:p>
                      <a:pPr indent="0" lvl="0" marL="0" rtl="0" algn="l">
                        <a:spcBef>
                          <a:spcPts val="0"/>
                        </a:spcBef>
                        <a:spcAft>
                          <a:spcPts val="0"/>
                        </a:spcAft>
                        <a:buNone/>
                      </a:pPr>
                      <a:r>
                        <a:rPr lang="ca" sz="1200">
                          <a:latin typeface="EB Garamond"/>
                          <a:ea typeface="EB Garamond"/>
                          <a:cs typeface="EB Garamond"/>
                          <a:sym typeface="EB Garamond"/>
                        </a:rPr>
                        <a:t>Page Indexing Report</a:t>
                      </a:r>
                      <a:endParaRPr sz="12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1200">
                          <a:latin typeface="EB Garamond"/>
                          <a:ea typeface="EB Garamond"/>
                          <a:cs typeface="EB Garamond"/>
                          <a:sym typeface="EB Garamond"/>
                        </a:rPr>
                        <a:t>Identificar qué páginas están siendo indexadas por google y problemas relacionados con esta indexación.</a:t>
                      </a:r>
                      <a:endParaRPr sz="1200">
                        <a:latin typeface="EB Garamond"/>
                        <a:ea typeface="EB Garamond"/>
                        <a:cs typeface="EB Garamond"/>
                        <a:sym typeface="EB Garamond"/>
                      </a:endParaRPr>
                    </a:p>
                  </a:txBody>
                  <a:tcPr marT="63500" marB="63500" marR="63500" marL="63500"/>
                </a:tc>
              </a:tr>
              <a:tr h="665725">
                <a:tc>
                  <a:txBody>
                    <a:bodyPr/>
                    <a:lstStyle/>
                    <a:p>
                      <a:pPr indent="0" lvl="0" marL="0" rtl="0" algn="l">
                        <a:spcBef>
                          <a:spcPts val="0"/>
                        </a:spcBef>
                        <a:spcAft>
                          <a:spcPts val="0"/>
                        </a:spcAft>
                        <a:buNone/>
                      </a:pPr>
                      <a:r>
                        <a:rPr lang="ca" sz="1200">
                          <a:latin typeface="EB Garamond"/>
                          <a:ea typeface="EB Garamond"/>
                          <a:cs typeface="EB Garamond"/>
                          <a:sym typeface="EB Garamond"/>
                        </a:rPr>
                        <a:t>Links Report</a:t>
                      </a:r>
                      <a:endParaRPr sz="12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1200">
                          <a:latin typeface="EB Garamond"/>
                          <a:ea typeface="EB Garamond"/>
                          <a:cs typeface="EB Garamond"/>
                          <a:sym typeface="EB Garamond"/>
                        </a:rPr>
                        <a:t>Identificar enlaces salientes del sitio con errores o estudiar qué sitios web enlazan a nuestro sitio.</a:t>
                      </a:r>
                      <a:endParaRPr sz="12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136050" y="165225"/>
            <a:ext cx="79548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900"/>
              <a:t>Campañas de </a:t>
            </a:r>
            <a:r>
              <a:rPr b="1" lang="ca" sz="2900"/>
              <a:t>Adquisición</a:t>
            </a:r>
            <a:r>
              <a:rPr b="1" lang="ca" sz="2900"/>
              <a:t> de Tráfico</a:t>
            </a:r>
            <a:endParaRPr b="1" sz="2900"/>
          </a:p>
        </p:txBody>
      </p:sp>
      <p:sp>
        <p:nvSpPr>
          <p:cNvPr id="95" name="Google Shape;95;p17"/>
          <p:cNvSpPr txBox="1"/>
          <p:nvPr/>
        </p:nvSpPr>
        <p:spPr>
          <a:xfrm>
            <a:off x="6957175" y="949425"/>
            <a:ext cx="2054700" cy="39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300">
                <a:latin typeface="EB Garamond"/>
                <a:ea typeface="EB Garamond"/>
                <a:cs typeface="EB Garamond"/>
                <a:sym typeface="EB Garamond"/>
              </a:rPr>
              <a:t>LZ = Lanzamiento </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BF = Black Friday</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NV = Navidad</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DIP = Día Internacional Del Perro</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DIG = Día Internacional Del Gato</a:t>
            </a:r>
            <a:endParaRPr sz="1300">
              <a:latin typeface="EB Garamond"/>
              <a:ea typeface="EB Garamond"/>
              <a:cs typeface="EB Garamond"/>
              <a:sym typeface="EB Garamond"/>
            </a:endParaRPr>
          </a:p>
        </p:txBody>
      </p:sp>
      <p:graphicFrame>
        <p:nvGraphicFramePr>
          <p:cNvPr id="96" name="Google Shape;96;p17"/>
          <p:cNvGraphicFramePr/>
          <p:nvPr/>
        </p:nvGraphicFramePr>
        <p:xfrm>
          <a:off x="248125" y="871575"/>
          <a:ext cx="3000000" cy="3000000"/>
        </p:xfrm>
        <a:graphic>
          <a:graphicData uri="http://schemas.openxmlformats.org/drawingml/2006/table">
            <a:tbl>
              <a:tblPr>
                <a:noFill/>
                <a:tableStyleId>{A1954BBB-0B48-4290-804A-B79DD1783094}</a:tableStyleId>
              </a:tblPr>
              <a:tblGrid>
                <a:gridCol w="789525"/>
                <a:gridCol w="523875"/>
                <a:gridCol w="514350"/>
                <a:gridCol w="285750"/>
                <a:gridCol w="1085850"/>
                <a:gridCol w="800100"/>
                <a:gridCol w="866775"/>
                <a:gridCol w="733425"/>
                <a:gridCol w="800100"/>
              </a:tblGrid>
              <a:tr h="266700">
                <a:tc>
                  <a:txBody>
                    <a:bodyPr/>
                    <a:lstStyle/>
                    <a:p>
                      <a:pPr indent="0" lvl="0" marL="0" rtl="0" algn="ctr">
                        <a:spcBef>
                          <a:spcPts val="0"/>
                        </a:spcBef>
                        <a:spcAft>
                          <a:spcPts val="0"/>
                        </a:spcAft>
                        <a:buNone/>
                      </a:pPr>
                      <a:r>
                        <a:rPr b="1" lang="ca" sz="800">
                          <a:latin typeface="EB Garamond"/>
                          <a:ea typeface="EB Garamond"/>
                          <a:cs typeface="EB Garamond"/>
                          <a:sym typeface="EB Garamond"/>
                        </a:rPr>
                        <a:t>NOMBRE</a:t>
                      </a:r>
                      <a:endParaRPr b="1" sz="8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b="1" lang="ca" sz="800">
                          <a:latin typeface="EB Garamond"/>
                          <a:ea typeface="EB Garamond"/>
                          <a:cs typeface="EB Garamond"/>
                          <a:sym typeface="EB Garamond"/>
                        </a:rPr>
                        <a:t>VISITAS</a:t>
                      </a:r>
                      <a:endParaRPr b="1"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b="1" lang="ca" sz="800">
                          <a:latin typeface="EB Garamond"/>
                          <a:ea typeface="EB Garamond"/>
                          <a:cs typeface="EB Garamond"/>
                          <a:sym typeface="EB Garamond"/>
                        </a:rPr>
                        <a:t>T</a:t>
                      </a:r>
                      <a:endParaRPr b="1" sz="800">
                        <a:latin typeface="EB Garamond"/>
                        <a:ea typeface="EB Garamond"/>
                        <a:cs typeface="EB Garamond"/>
                        <a:sym typeface="EB Garamond"/>
                      </a:endParaRPr>
                    </a:p>
                    <a:p>
                      <a:pPr indent="0" lvl="0" marL="0" rtl="0" algn="ctr">
                        <a:spcBef>
                          <a:spcPts val="0"/>
                        </a:spcBef>
                        <a:spcAft>
                          <a:spcPts val="0"/>
                        </a:spcAft>
                        <a:buNone/>
                      </a:pPr>
                      <a:r>
                        <a:rPr b="1" lang="ca" sz="800">
                          <a:latin typeface="EB Garamond"/>
                          <a:ea typeface="EB Garamond"/>
                          <a:cs typeface="EB Garamond"/>
                          <a:sym typeface="EB Garamond"/>
                        </a:rPr>
                        <a:t>I</a:t>
                      </a:r>
                      <a:endParaRPr b="1" sz="800">
                        <a:latin typeface="EB Garamond"/>
                        <a:ea typeface="EB Garamond"/>
                        <a:cs typeface="EB Garamond"/>
                        <a:sym typeface="EB Garamond"/>
                      </a:endParaRPr>
                    </a:p>
                    <a:p>
                      <a:pPr indent="0" lvl="0" marL="0" rtl="0" algn="ctr">
                        <a:spcBef>
                          <a:spcPts val="0"/>
                        </a:spcBef>
                        <a:spcAft>
                          <a:spcPts val="0"/>
                        </a:spcAft>
                        <a:buNone/>
                      </a:pPr>
                      <a:r>
                        <a:rPr b="1" lang="ca" sz="800">
                          <a:latin typeface="EB Garamond"/>
                          <a:ea typeface="EB Garamond"/>
                          <a:cs typeface="EB Garamond"/>
                          <a:sym typeface="EB Garamond"/>
                        </a:rPr>
                        <a:t>PO</a:t>
                      </a:r>
                      <a:endParaRPr b="1"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800">
                          <a:latin typeface="EB Garamond"/>
                          <a:ea typeface="EB Garamond"/>
                          <a:cs typeface="EB Garamond"/>
                          <a:sym typeface="EB Garamond"/>
                        </a:rPr>
                        <a:t>DESCRIPCIÓN</a:t>
                      </a:r>
                      <a:endParaRPr b="1"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800">
                          <a:latin typeface="EB Garamond"/>
                          <a:ea typeface="EB Garamond"/>
                          <a:cs typeface="EB Garamond"/>
                          <a:sym typeface="EB Garamond"/>
                        </a:rPr>
                        <a:t>FUENTES</a:t>
                      </a:r>
                      <a:endParaRPr b="1"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800">
                          <a:latin typeface="EB Garamond"/>
                          <a:ea typeface="EB Garamond"/>
                          <a:cs typeface="EB Garamond"/>
                          <a:sym typeface="EB Garamond"/>
                        </a:rPr>
                        <a:t>PÚBLICOS</a:t>
                      </a:r>
                      <a:endParaRPr b="1"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800">
                          <a:latin typeface="EB Garamond"/>
                          <a:ea typeface="EB Garamond"/>
                          <a:cs typeface="EB Garamond"/>
                          <a:sym typeface="EB Garamond"/>
                        </a:rPr>
                        <a:t>FECHAS</a:t>
                      </a:r>
                      <a:endParaRPr b="1"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800">
                          <a:latin typeface="EB Garamond"/>
                          <a:ea typeface="EB Garamond"/>
                          <a:cs typeface="EB Garamond"/>
                          <a:sym typeface="EB Garamond"/>
                        </a:rPr>
                        <a:t>PÁGINAS</a:t>
                      </a:r>
                      <a:endParaRPr b="1" sz="800">
                        <a:latin typeface="EB Garamond"/>
                        <a:ea typeface="EB Garamond"/>
                        <a:cs typeface="EB Garamond"/>
                        <a:sym typeface="EB Garamond"/>
                      </a:endParaRPr>
                    </a:p>
                  </a:txBody>
                  <a:tcPr marT="63500" marB="63500" marR="63500" marL="63500"/>
                </a:tc>
              </a:tr>
              <a:tr h="266700">
                <a:tc>
                  <a:txBody>
                    <a:bodyPr/>
                    <a:lstStyle/>
                    <a:p>
                      <a:pPr indent="0" lvl="0" marL="0" rtl="0" algn="ctr">
                        <a:spcBef>
                          <a:spcPts val="0"/>
                        </a:spcBef>
                        <a:spcAft>
                          <a:spcPts val="0"/>
                        </a:spcAft>
                        <a:buNone/>
                      </a:pPr>
                      <a:r>
                        <a:rPr lang="ca" sz="800">
                          <a:latin typeface="EB Garamond"/>
                          <a:ea typeface="EB Garamond"/>
                          <a:cs typeface="EB Garamond"/>
                          <a:sym typeface="EB Garamond"/>
                        </a:rPr>
                        <a:t>LZ</a:t>
                      </a:r>
                      <a:endParaRPr sz="8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lang="ca" sz="800">
                          <a:latin typeface="EB Garamond"/>
                          <a:ea typeface="EB Garamond"/>
                          <a:cs typeface="EB Garamond"/>
                          <a:sym typeface="EB Garamond"/>
                        </a:rPr>
                        <a:t>193.994</a:t>
                      </a:r>
                      <a:endParaRPr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Atraer los primeros usuarios a la página web </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 Ene - 31 Marz</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Bienvenida</a:t>
                      </a:r>
                      <a:endParaRPr sz="800">
                        <a:latin typeface="EB Garamond"/>
                        <a:ea typeface="EB Garamond"/>
                        <a:cs typeface="EB Garamond"/>
                        <a:sym typeface="EB Garamond"/>
                      </a:endParaRPr>
                    </a:p>
                  </a:txBody>
                  <a:tcPr marT="63500" marB="63500" marR="63500" marL="63500"/>
                </a:tc>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BF</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28.562</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23.190  </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Black Friday</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18 - 31 Nov</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BF</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5.372</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NV</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41.387</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28.723</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para regalar en Navidad</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1 - 25 Dic</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NV</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12.664</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DIP</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14.819</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11.703</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el dia del perro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 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11 - 21 Jul</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DIP</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3.116</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DIG</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12.111</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9.444</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el dia del gato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28 Jul - 8 Ago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DIG</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2.667</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421200" y="1871600"/>
            <a:ext cx="8301600" cy="151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4600">
                <a:latin typeface="Merriweather Black"/>
                <a:ea typeface="Merriweather Black"/>
                <a:cs typeface="Merriweather Black"/>
                <a:sym typeface="Merriweather Black"/>
              </a:rPr>
              <a:t>Lista propia de factores de optimización a trabajar</a:t>
            </a:r>
            <a:endParaRPr sz="4600">
              <a:latin typeface="Merriweather Black"/>
              <a:ea typeface="Merriweather Black"/>
              <a:cs typeface="Merriweather Black"/>
              <a:sym typeface="Merriweather Blac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63"/>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Tablas de factores</a:t>
            </a:r>
            <a:endParaRPr sz="3300">
              <a:solidFill>
                <a:schemeClr val="dk2"/>
              </a:solidFill>
              <a:latin typeface="Roboto"/>
              <a:ea typeface="Roboto"/>
              <a:cs typeface="Roboto"/>
              <a:sym typeface="Roboto"/>
            </a:endParaRPr>
          </a:p>
        </p:txBody>
      </p:sp>
      <p:graphicFrame>
        <p:nvGraphicFramePr>
          <p:cNvPr id="370" name="Google Shape;370;p63"/>
          <p:cNvGraphicFramePr/>
          <p:nvPr/>
        </p:nvGraphicFramePr>
        <p:xfrm>
          <a:off x="388250" y="1299325"/>
          <a:ext cx="3000000" cy="3000000"/>
        </p:xfrm>
        <a:graphic>
          <a:graphicData uri="http://schemas.openxmlformats.org/drawingml/2006/table">
            <a:tbl>
              <a:tblPr>
                <a:noFill/>
                <a:tableStyleId>{A1954BBB-0B48-4290-804A-B79DD1783094}</a:tableStyleId>
              </a:tblPr>
              <a:tblGrid>
                <a:gridCol w="714200"/>
                <a:gridCol w="7659300"/>
              </a:tblGrid>
              <a:tr h="414325">
                <a:tc>
                  <a:txBody>
                    <a:bodyPr/>
                    <a:lstStyle/>
                    <a:p>
                      <a:pPr indent="0" lvl="0" marL="0" rtl="0" algn="ctr">
                        <a:spcBef>
                          <a:spcPts val="0"/>
                        </a:spcBef>
                        <a:spcAft>
                          <a:spcPts val="0"/>
                        </a:spcAft>
                        <a:buNone/>
                      </a:pPr>
                      <a:r>
                        <a:rPr lang="ca" sz="1200">
                          <a:latin typeface="EB Garamond"/>
                          <a:ea typeface="EB Garamond"/>
                          <a:cs typeface="EB Garamond"/>
                          <a:sym typeface="EB Garamond"/>
                        </a:rPr>
                        <a:t>ID</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Descripción</a:t>
                      </a:r>
                      <a:endParaRPr sz="1200">
                        <a:latin typeface="EB Garamond"/>
                        <a:ea typeface="EB Garamond"/>
                        <a:cs typeface="EB Garamond"/>
                        <a:sym typeface="EB Garamond"/>
                      </a:endParaRPr>
                    </a:p>
                  </a:txBody>
                  <a:tcPr marT="63500" marB="63500" marR="63500" marL="63500"/>
                </a:tc>
              </a:tr>
              <a:tr h="860675">
                <a:tc>
                  <a:txBody>
                    <a:bodyPr/>
                    <a:lstStyle/>
                    <a:p>
                      <a:pPr indent="0" lvl="0" marL="0" rtl="0" algn="ctr">
                        <a:spcBef>
                          <a:spcPts val="0"/>
                        </a:spcBef>
                        <a:spcAft>
                          <a:spcPts val="0"/>
                        </a:spcAft>
                        <a:buNone/>
                      </a:pPr>
                      <a:r>
                        <a:rPr lang="ca" sz="1200">
                          <a:latin typeface="EB Garamond"/>
                          <a:ea typeface="EB Garamond"/>
                          <a:cs typeface="EB Garamond"/>
                          <a:sym typeface="EB Garamond"/>
                        </a:rPr>
                        <a:t>LF1</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Comprobar que nivel de trust tiene nuestro sitio en el TrustRank y los sitios que referenciamos en nuestro sitio usando herramientas como podría ser MozTrust.</a:t>
                      </a:r>
                      <a:endParaRPr sz="1200">
                        <a:latin typeface="EB Garamond"/>
                        <a:ea typeface="EB Garamond"/>
                        <a:cs typeface="EB Garamond"/>
                        <a:sym typeface="EB Garamond"/>
                      </a:endParaRPr>
                    </a:p>
                  </a:txBody>
                  <a:tcPr marT="63500" marB="63500" marR="63500" marL="63500"/>
                </a:tc>
              </a:tr>
              <a:tr h="860675">
                <a:tc>
                  <a:txBody>
                    <a:bodyPr/>
                    <a:lstStyle/>
                    <a:p>
                      <a:pPr indent="0" lvl="0" marL="0" rtl="0" algn="ctr">
                        <a:spcBef>
                          <a:spcPts val="0"/>
                        </a:spcBef>
                        <a:spcAft>
                          <a:spcPts val="0"/>
                        </a:spcAft>
                        <a:buNone/>
                      </a:pPr>
                      <a:r>
                        <a:rPr lang="ca" sz="1200">
                          <a:latin typeface="EB Garamond"/>
                          <a:ea typeface="EB Garamond"/>
                          <a:cs typeface="EB Garamond"/>
                          <a:sym typeface="EB Garamond"/>
                        </a:rPr>
                        <a:t>LF2</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Diseñar una jerarquía de web en forma piramidal con un mayor número de enlaces en las páginas superiores para obtener un mayor pagerank en estas páginas.</a:t>
                      </a:r>
                      <a:endParaRPr sz="1200">
                        <a:latin typeface="EB Garamond"/>
                        <a:ea typeface="EB Garamond"/>
                        <a:cs typeface="EB Garamond"/>
                        <a:sym typeface="EB Garamond"/>
                      </a:endParaRPr>
                    </a:p>
                  </a:txBody>
                  <a:tcPr marT="63500" marB="63500" marR="63500" marL="63500"/>
                </a:tc>
              </a:tr>
              <a:tr h="860675">
                <a:tc>
                  <a:txBody>
                    <a:bodyPr/>
                    <a:lstStyle/>
                    <a:p>
                      <a:pPr indent="0" lvl="0" marL="0" rtl="0" algn="ctr">
                        <a:spcBef>
                          <a:spcPts val="0"/>
                        </a:spcBef>
                        <a:spcAft>
                          <a:spcPts val="0"/>
                        </a:spcAft>
                        <a:buNone/>
                      </a:pPr>
                      <a:r>
                        <a:rPr lang="ca" sz="1200">
                          <a:latin typeface="EB Garamond"/>
                          <a:ea typeface="EB Garamond"/>
                          <a:cs typeface="EB Garamond"/>
                          <a:sym typeface="EB Garamond"/>
                        </a:rPr>
                        <a:t>LF3</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Mantener un balance entre links internos y links externos para equilibrar la experiencia del usuario, ni invitarlo a irse ni encerrarle en nuestro sitio.</a:t>
                      </a:r>
                      <a:endParaRPr sz="1200">
                        <a:latin typeface="EB Garamond"/>
                        <a:ea typeface="EB Garamond"/>
                        <a:cs typeface="EB Garamond"/>
                        <a:sym typeface="EB Garamond"/>
                      </a:endParaRPr>
                    </a:p>
                  </a:txBody>
                  <a:tcPr marT="63500" marB="63500" marR="63500" marL="63500"/>
                </a:tc>
              </a:tr>
              <a:tr h="530400">
                <a:tc>
                  <a:txBody>
                    <a:bodyPr/>
                    <a:lstStyle/>
                    <a:p>
                      <a:pPr indent="0" lvl="0" marL="0" rtl="0" algn="ctr">
                        <a:spcBef>
                          <a:spcPts val="0"/>
                        </a:spcBef>
                        <a:spcAft>
                          <a:spcPts val="0"/>
                        </a:spcAft>
                        <a:buNone/>
                      </a:pPr>
                      <a:r>
                        <a:rPr lang="ca" sz="1200">
                          <a:latin typeface="EB Garamond"/>
                          <a:ea typeface="EB Garamond"/>
                          <a:cs typeface="EB Garamond"/>
                          <a:sym typeface="EB Garamond"/>
                        </a:rPr>
                        <a:t>LF4</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Incluir keywords en los enlaces de las páginas que tratan esas keywords.</a:t>
                      </a:r>
                      <a:endParaRPr sz="1200">
                        <a:latin typeface="EB Garamond"/>
                        <a:ea typeface="EB Garamond"/>
                        <a:cs typeface="EB Garamond"/>
                        <a:sym typeface="EB Garamond"/>
                      </a:endParaRPr>
                    </a:p>
                  </a:txBody>
                  <a:tcPr marT="63500" marB="63500" marR="63500" marL="63500"/>
                </a:tc>
              </a:tr>
            </a:tbl>
          </a:graphicData>
        </a:graphic>
      </p:graphicFrame>
      <p:sp>
        <p:nvSpPr>
          <p:cNvPr id="371" name="Google Shape;371;p63"/>
          <p:cNvSpPr txBox="1"/>
          <p:nvPr/>
        </p:nvSpPr>
        <p:spPr>
          <a:xfrm>
            <a:off x="285425" y="659100"/>
            <a:ext cx="3000000" cy="84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300">
                <a:latin typeface="EB Garamond"/>
                <a:ea typeface="EB Garamond"/>
                <a:cs typeface="EB Garamond"/>
                <a:sym typeface="EB Garamond"/>
              </a:rPr>
              <a:t>Link Features</a:t>
            </a:r>
            <a:endParaRPr b="1" sz="1300">
              <a:latin typeface="EB Garamond"/>
              <a:ea typeface="EB Garamond"/>
              <a:cs typeface="EB Garamond"/>
              <a:sym typeface="EB Garamon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64"/>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Tablas de factores</a:t>
            </a:r>
            <a:endParaRPr sz="3300">
              <a:solidFill>
                <a:schemeClr val="dk2"/>
              </a:solidFill>
              <a:latin typeface="Roboto"/>
              <a:ea typeface="Roboto"/>
              <a:cs typeface="Roboto"/>
              <a:sym typeface="Roboto"/>
            </a:endParaRPr>
          </a:p>
        </p:txBody>
      </p:sp>
      <p:sp>
        <p:nvSpPr>
          <p:cNvPr id="377" name="Google Shape;377;p64"/>
          <p:cNvSpPr txBox="1"/>
          <p:nvPr/>
        </p:nvSpPr>
        <p:spPr>
          <a:xfrm>
            <a:off x="285425" y="659100"/>
            <a:ext cx="3000000" cy="84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300">
                <a:latin typeface="EB Garamond"/>
                <a:ea typeface="EB Garamond"/>
                <a:cs typeface="EB Garamond"/>
                <a:sym typeface="EB Garamond"/>
              </a:rPr>
              <a:t>Content-Based Features</a:t>
            </a:r>
            <a:endParaRPr b="1" sz="1300">
              <a:latin typeface="EB Garamond"/>
              <a:ea typeface="EB Garamond"/>
              <a:cs typeface="EB Garamond"/>
              <a:sym typeface="EB Garamond"/>
            </a:endParaRPr>
          </a:p>
        </p:txBody>
      </p:sp>
      <p:graphicFrame>
        <p:nvGraphicFramePr>
          <p:cNvPr id="378" name="Google Shape;378;p64"/>
          <p:cNvGraphicFramePr/>
          <p:nvPr/>
        </p:nvGraphicFramePr>
        <p:xfrm>
          <a:off x="388250" y="1299375"/>
          <a:ext cx="3000000" cy="3000000"/>
        </p:xfrm>
        <a:graphic>
          <a:graphicData uri="http://schemas.openxmlformats.org/drawingml/2006/table">
            <a:tbl>
              <a:tblPr>
                <a:noFill/>
                <a:tableStyleId>{A1954BBB-0B48-4290-804A-B79DD1783094}</a:tableStyleId>
              </a:tblPr>
              <a:tblGrid>
                <a:gridCol w="714200"/>
                <a:gridCol w="7659300"/>
              </a:tblGrid>
              <a:tr h="403450">
                <a:tc>
                  <a:txBody>
                    <a:bodyPr/>
                    <a:lstStyle/>
                    <a:p>
                      <a:pPr indent="0" lvl="0" marL="0" rtl="0" algn="ctr">
                        <a:spcBef>
                          <a:spcPts val="0"/>
                        </a:spcBef>
                        <a:spcAft>
                          <a:spcPts val="0"/>
                        </a:spcAft>
                        <a:buNone/>
                      </a:pPr>
                      <a:r>
                        <a:rPr lang="ca" sz="1200">
                          <a:latin typeface="EB Garamond"/>
                          <a:ea typeface="EB Garamond"/>
                          <a:cs typeface="EB Garamond"/>
                          <a:sym typeface="EB Garamond"/>
                        </a:rPr>
                        <a:t>ID</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Descripción</a:t>
                      </a:r>
                      <a:endParaRPr sz="1200">
                        <a:latin typeface="EB Garamond"/>
                        <a:ea typeface="EB Garamond"/>
                        <a:cs typeface="EB Garamond"/>
                        <a:sym typeface="EB Garamond"/>
                      </a:endParaRPr>
                    </a:p>
                  </a:txBody>
                  <a:tcPr marT="63500" marB="63500" marR="63500" marL="63500"/>
                </a:tc>
              </a:tr>
              <a:tr h="440875">
                <a:tc>
                  <a:txBody>
                    <a:bodyPr/>
                    <a:lstStyle/>
                    <a:p>
                      <a:pPr indent="0" lvl="0" marL="0" rtl="0" algn="ctr">
                        <a:spcBef>
                          <a:spcPts val="0"/>
                        </a:spcBef>
                        <a:spcAft>
                          <a:spcPts val="0"/>
                        </a:spcAft>
                        <a:buNone/>
                      </a:pPr>
                      <a:r>
                        <a:rPr lang="ca" sz="1200">
                          <a:latin typeface="EB Garamond"/>
                          <a:ea typeface="EB Garamond"/>
                          <a:cs typeface="EB Garamond"/>
                          <a:sym typeface="EB Garamond"/>
                        </a:rPr>
                        <a:t>CBF1</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Evitar duplicar contenido en varias páginas de nuestro sitio.</a:t>
                      </a:r>
                      <a:endParaRPr sz="1200">
                        <a:latin typeface="EB Garamond"/>
                        <a:ea typeface="EB Garamond"/>
                        <a:cs typeface="EB Garamond"/>
                        <a:sym typeface="EB Garamond"/>
                      </a:endParaRPr>
                    </a:p>
                  </a:txBody>
                  <a:tcPr marT="63500" marB="63500" marR="63500" marL="63500"/>
                </a:tc>
              </a:tr>
              <a:tr h="440875">
                <a:tc>
                  <a:txBody>
                    <a:bodyPr/>
                    <a:lstStyle/>
                    <a:p>
                      <a:pPr indent="0" lvl="0" marL="0" rtl="0" algn="ctr">
                        <a:spcBef>
                          <a:spcPts val="0"/>
                        </a:spcBef>
                        <a:spcAft>
                          <a:spcPts val="0"/>
                        </a:spcAft>
                        <a:buNone/>
                      </a:pPr>
                      <a:r>
                        <a:rPr lang="ca" sz="1200">
                          <a:latin typeface="EB Garamond"/>
                          <a:ea typeface="EB Garamond"/>
                          <a:cs typeface="EB Garamond"/>
                          <a:sym typeface="EB Garamond"/>
                        </a:rPr>
                        <a:t>CBF2</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Asegurar que el contenido de todas las tiene un tamaño mínimo y un tamaño máximo.</a:t>
                      </a:r>
                      <a:endParaRPr sz="1200">
                        <a:latin typeface="EB Garamond"/>
                        <a:ea typeface="EB Garamond"/>
                        <a:cs typeface="EB Garamond"/>
                        <a:sym typeface="EB Garamond"/>
                      </a:endParaRPr>
                    </a:p>
                  </a:txBody>
                  <a:tcPr marT="63500" marB="63500" marR="63500" marL="63500"/>
                </a:tc>
              </a:tr>
              <a:tr h="440875">
                <a:tc>
                  <a:txBody>
                    <a:bodyPr/>
                    <a:lstStyle/>
                    <a:p>
                      <a:pPr indent="0" lvl="0" marL="0" rtl="0" algn="ctr">
                        <a:spcBef>
                          <a:spcPts val="0"/>
                        </a:spcBef>
                        <a:spcAft>
                          <a:spcPts val="0"/>
                        </a:spcAft>
                        <a:buNone/>
                      </a:pPr>
                      <a:r>
                        <a:rPr lang="ca" sz="1200">
                          <a:latin typeface="EB Garamond"/>
                          <a:ea typeface="EB Garamond"/>
                          <a:cs typeface="EB Garamond"/>
                          <a:sym typeface="EB Garamond"/>
                        </a:rPr>
                        <a:t>CBF3</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Asegurar que la gran mayoría de las páginas más importantes estén enlazadas.</a:t>
                      </a:r>
                      <a:endParaRPr sz="1200">
                        <a:latin typeface="EB Garamond"/>
                        <a:ea typeface="EB Garamond"/>
                        <a:cs typeface="EB Garamond"/>
                        <a:sym typeface="EB Garamond"/>
                      </a:endParaRPr>
                    </a:p>
                  </a:txBody>
                  <a:tcPr marT="63500" marB="63500" marR="63500" marL="63500"/>
                </a:tc>
              </a:tr>
              <a:tr h="440875">
                <a:tc>
                  <a:txBody>
                    <a:bodyPr/>
                    <a:lstStyle/>
                    <a:p>
                      <a:pPr indent="0" lvl="0" marL="0" rtl="0" algn="ctr">
                        <a:spcBef>
                          <a:spcPts val="0"/>
                        </a:spcBef>
                        <a:spcAft>
                          <a:spcPts val="0"/>
                        </a:spcAft>
                        <a:buNone/>
                      </a:pPr>
                      <a:r>
                        <a:rPr lang="ca" sz="1200">
                          <a:latin typeface="EB Garamond"/>
                          <a:ea typeface="EB Garamond"/>
                          <a:cs typeface="EB Garamond"/>
                          <a:sym typeface="EB Garamond"/>
                        </a:rPr>
                        <a:t>CBF4</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Optimizar el sitio para su uso en dispositivos móviles.</a:t>
                      </a:r>
                      <a:endParaRPr sz="1200">
                        <a:latin typeface="EB Garamond"/>
                        <a:ea typeface="EB Garamond"/>
                        <a:cs typeface="EB Garamond"/>
                        <a:sym typeface="EB Garamond"/>
                      </a:endParaRPr>
                    </a:p>
                  </a:txBody>
                  <a:tcPr marT="63500" marB="63500" marR="63500" marL="63500"/>
                </a:tc>
              </a:tr>
              <a:tr h="715400">
                <a:tc>
                  <a:txBody>
                    <a:bodyPr/>
                    <a:lstStyle/>
                    <a:p>
                      <a:pPr indent="0" lvl="0" marL="0" rtl="0" algn="ctr">
                        <a:spcBef>
                          <a:spcPts val="0"/>
                        </a:spcBef>
                        <a:spcAft>
                          <a:spcPts val="0"/>
                        </a:spcAft>
                        <a:buNone/>
                      </a:pPr>
                      <a:r>
                        <a:rPr lang="ca" sz="1200">
                          <a:latin typeface="EB Garamond"/>
                          <a:ea typeface="EB Garamond"/>
                          <a:cs typeface="EB Garamond"/>
                          <a:sym typeface="EB Garamond"/>
                        </a:rPr>
                        <a:t>CBF5</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Añadir un blog para amantes de las mascotas para atraer a usuarios que estén interesados en información y no en comprar para poder convertirlos en potenciales clientes.</a:t>
                      </a:r>
                      <a:endParaRPr sz="1200">
                        <a:latin typeface="EB Garamond"/>
                        <a:ea typeface="EB Garamond"/>
                        <a:cs typeface="EB Garamond"/>
                        <a:sym typeface="EB Garamond"/>
                      </a:endParaRPr>
                    </a:p>
                  </a:txBody>
                  <a:tcPr marT="63500" marB="63500" marR="63500" marL="63500"/>
                </a:tc>
              </a:tr>
              <a:tr h="657250">
                <a:tc>
                  <a:txBody>
                    <a:bodyPr/>
                    <a:lstStyle/>
                    <a:p>
                      <a:pPr indent="0" lvl="0" marL="0" rtl="0" algn="ctr">
                        <a:spcBef>
                          <a:spcPts val="0"/>
                        </a:spcBef>
                        <a:spcAft>
                          <a:spcPts val="0"/>
                        </a:spcAft>
                        <a:buNone/>
                      </a:pPr>
                      <a:r>
                        <a:rPr lang="ca" sz="1200">
                          <a:latin typeface="EB Garamond"/>
                          <a:ea typeface="EB Garamond"/>
                          <a:cs typeface="EB Garamond"/>
                          <a:sym typeface="EB Garamond"/>
                        </a:rPr>
                        <a:t>CBF6</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Probar con PageSpeed Insights los sitios de nuestra web para comprobar que la velocidad de carga no excesiva para el ranking de Google.</a:t>
                      </a:r>
                      <a:endParaRPr sz="12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65"/>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Tablas de factores</a:t>
            </a:r>
            <a:endParaRPr sz="3300">
              <a:solidFill>
                <a:schemeClr val="dk2"/>
              </a:solidFill>
              <a:latin typeface="Roboto"/>
              <a:ea typeface="Roboto"/>
              <a:cs typeface="Roboto"/>
              <a:sym typeface="Roboto"/>
            </a:endParaRPr>
          </a:p>
        </p:txBody>
      </p:sp>
      <p:sp>
        <p:nvSpPr>
          <p:cNvPr id="384" name="Google Shape;384;p65"/>
          <p:cNvSpPr txBox="1"/>
          <p:nvPr/>
        </p:nvSpPr>
        <p:spPr>
          <a:xfrm>
            <a:off x="285425" y="659100"/>
            <a:ext cx="3000000" cy="84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300">
                <a:latin typeface="EB Garamond"/>
                <a:ea typeface="EB Garamond"/>
                <a:cs typeface="EB Garamond"/>
                <a:sym typeface="EB Garamond"/>
              </a:rPr>
              <a:t>Keyword Usage</a:t>
            </a:r>
            <a:endParaRPr b="1" sz="1300">
              <a:latin typeface="EB Garamond"/>
              <a:ea typeface="EB Garamond"/>
              <a:cs typeface="EB Garamond"/>
              <a:sym typeface="EB Garamond"/>
            </a:endParaRPr>
          </a:p>
        </p:txBody>
      </p:sp>
      <p:graphicFrame>
        <p:nvGraphicFramePr>
          <p:cNvPr id="385" name="Google Shape;385;p65"/>
          <p:cNvGraphicFramePr/>
          <p:nvPr/>
        </p:nvGraphicFramePr>
        <p:xfrm>
          <a:off x="385238" y="1347825"/>
          <a:ext cx="3000000" cy="3000000"/>
        </p:xfrm>
        <a:graphic>
          <a:graphicData uri="http://schemas.openxmlformats.org/drawingml/2006/table">
            <a:tbl>
              <a:tblPr>
                <a:noFill/>
                <a:tableStyleId>{A1954BBB-0B48-4290-804A-B79DD1783094}</a:tableStyleId>
              </a:tblPr>
              <a:tblGrid>
                <a:gridCol w="719725"/>
                <a:gridCol w="7718400"/>
              </a:tblGrid>
              <a:tr h="419550">
                <a:tc>
                  <a:txBody>
                    <a:bodyPr/>
                    <a:lstStyle/>
                    <a:p>
                      <a:pPr indent="0" lvl="0" marL="0" rtl="0" algn="ctr">
                        <a:spcBef>
                          <a:spcPts val="0"/>
                        </a:spcBef>
                        <a:spcAft>
                          <a:spcPts val="0"/>
                        </a:spcAft>
                        <a:buNone/>
                      </a:pPr>
                      <a:r>
                        <a:rPr lang="ca" sz="1200">
                          <a:latin typeface="EB Garamond"/>
                          <a:ea typeface="EB Garamond"/>
                          <a:cs typeface="EB Garamond"/>
                          <a:sym typeface="EB Garamond"/>
                        </a:rPr>
                        <a:t>ID</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Descripción</a:t>
                      </a:r>
                      <a:endParaRPr sz="1200">
                        <a:latin typeface="EB Garamond"/>
                        <a:ea typeface="EB Garamond"/>
                        <a:cs typeface="EB Garamond"/>
                        <a:sym typeface="EB Garamond"/>
                      </a:endParaRPr>
                    </a:p>
                  </a:txBody>
                  <a:tcPr marT="63500" marB="63500" marR="63500" marL="63500"/>
                </a:tc>
              </a:tr>
              <a:tr h="743950">
                <a:tc>
                  <a:txBody>
                    <a:bodyPr/>
                    <a:lstStyle/>
                    <a:p>
                      <a:pPr indent="0" lvl="0" marL="0" rtl="0" algn="ctr">
                        <a:spcBef>
                          <a:spcPts val="0"/>
                        </a:spcBef>
                        <a:spcAft>
                          <a:spcPts val="0"/>
                        </a:spcAft>
                        <a:buNone/>
                      </a:pPr>
                      <a:r>
                        <a:rPr lang="ca" sz="1200">
                          <a:latin typeface="EB Garamond"/>
                          <a:ea typeface="EB Garamond"/>
                          <a:cs typeface="EB Garamond"/>
                          <a:sym typeface="EB Garamond"/>
                        </a:rPr>
                        <a:t>KU1</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Incluir keywords relevantes en varias partes de las páginas, tanto los headers, como en el body, incluso en el enlace de la página.</a:t>
                      </a:r>
                      <a:endParaRPr sz="1200">
                        <a:latin typeface="EB Garamond"/>
                        <a:ea typeface="EB Garamond"/>
                        <a:cs typeface="EB Garamond"/>
                        <a:sym typeface="EB Garamond"/>
                      </a:endParaRPr>
                    </a:p>
                  </a:txBody>
                  <a:tcPr marT="63500" marB="63500" marR="63500" marL="63500"/>
                </a:tc>
              </a:tr>
              <a:tr h="743950">
                <a:tc>
                  <a:txBody>
                    <a:bodyPr/>
                    <a:lstStyle/>
                    <a:p>
                      <a:pPr indent="0" lvl="0" marL="0" rtl="0" algn="ctr">
                        <a:spcBef>
                          <a:spcPts val="0"/>
                        </a:spcBef>
                        <a:spcAft>
                          <a:spcPts val="0"/>
                        </a:spcAft>
                        <a:buNone/>
                      </a:pPr>
                      <a:r>
                        <a:rPr lang="ca" sz="1200">
                          <a:latin typeface="EB Garamond"/>
                          <a:ea typeface="EB Garamond"/>
                          <a:cs typeface="EB Garamond"/>
                          <a:sym typeface="EB Garamond"/>
                        </a:rPr>
                        <a:t>KU2</a:t>
                      </a:r>
                      <a:endParaRPr sz="1200">
                        <a:latin typeface="EB Garamond"/>
                        <a:ea typeface="EB Garamond"/>
                        <a:cs typeface="EB Garamond"/>
                        <a:sym typeface="EB Garamond"/>
                      </a:endParaRPr>
                    </a:p>
                  </a:txBody>
                  <a:tcPr marT="63500" marB="63500" marR="63500" marL="63500"/>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Usar las keywords con mayor cantidad de búsquedas y las que tengan mayor tasa de conversión para incluirlas en nuestras páginas.</a:t>
                      </a:r>
                      <a:endParaRPr sz="12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66"/>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Tablas de factores</a:t>
            </a:r>
            <a:endParaRPr sz="3300">
              <a:solidFill>
                <a:schemeClr val="dk2"/>
              </a:solidFill>
              <a:latin typeface="Roboto"/>
              <a:ea typeface="Roboto"/>
              <a:cs typeface="Roboto"/>
              <a:sym typeface="Roboto"/>
            </a:endParaRPr>
          </a:p>
        </p:txBody>
      </p:sp>
      <p:graphicFrame>
        <p:nvGraphicFramePr>
          <p:cNvPr id="391" name="Google Shape;391;p66"/>
          <p:cNvGraphicFramePr/>
          <p:nvPr/>
        </p:nvGraphicFramePr>
        <p:xfrm>
          <a:off x="388250" y="1299325"/>
          <a:ext cx="3000000" cy="3000000"/>
        </p:xfrm>
        <a:graphic>
          <a:graphicData uri="http://schemas.openxmlformats.org/drawingml/2006/table">
            <a:tbl>
              <a:tblPr>
                <a:noFill/>
                <a:tableStyleId>{A1954BBB-0B48-4290-804A-B79DD1783094}</a:tableStyleId>
              </a:tblPr>
              <a:tblGrid>
                <a:gridCol w="714200"/>
                <a:gridCol w="7659300"/>
              </a:tblGrid>
              <a:tr h="428525">
                <a:tc>
                  <a:txBody>
                    <a:bodyPr/>
                    <a:lstStyle/>
                    <a:p>
                      <a:pPr indent="0" lvl="0" marL="0" rtl="0" algn="ctr">
                        <a:spcBef>
                          <a:spcPts val="0"/>
                        </a:spcBef>
                        <a:spcAft>
                          <a:spcPts val="0"/>
                        </a:spcAft>
                        <a:buNone/>
                      </a:pPr>
                      <a:r>
                        <a:rPr lang="ca" sz="1200">
                          <a:latin typeface="EB Garamond"/>
                          <a:ea typeface="EB Garamond"/>
                          <a:cs typeface="EB Garamond"/>
                          <a:sym typeface="EB Garamond"/>
                        </a:rPr>
                        <a:t>ID</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sz="1200">
                          <a:latin typeface="EB Garamond"/>
                          <a:ea typeface="EB Garamond"/>
                          <a:cs typeface="EB Garamond"/>
                          <a:sym typeface="EB Garamond"/>
                        </a:rPr>
                        <a:t>Descripción</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1250">
                <a:tc>
                  <a:txBody>
                    <a:bodyPr/>
                    <a:lstStyle/>
                    <a:p>
                      <a:pPr indent="0" lvl="0" marL="0" rtl="0" algn="ctr">
                        <a:spcBef>
                          <a:spcPts val="0"/>
                        </a:spcBef>
                        <a:spcAft>
                          <a:spcPts val="0"/>
                        </a:spcAft>
                        <a:buNone/>
                      </a:pPr>
                      <a:r>
                        <a:rPr lang="ca" sz="1200">
                          <a:latin typeface="EB Garamond"/>
                          <a:ea typeface="EB Garamond"/>
                          <a:cs typeface="EB Garamond"/>
                          <a:sym typeface="EB Garamond"/>
                        </a:rPr>
                        <a:t>KAF1</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Tener activo google analytics para nuestro sitio web, ya que esto mejora el posicionamiento en google.</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4175">
                <a:tc>
                  <a:txBody>
                    <a:bodyPr/>
                    <a:lstStyle/>
                    <a:p>
                      <a:pPr indent="0" lvl="0" marL="0" rtl="0" algn="ctr">
                        <a:spcBef>
                          <a:spcPts val="0"/>
                        </a:spcBef>
                        <a:spcAft>
                          <a:spcPts val="0"/>
                        </a:spcAft>
                        <a:buNone/>
                      </a:pPr>
                      <a:r>
                        <a:rPr lang="ca" sz="1200">
                          <a:latin typeface="EB Garamond"/>
                          <a:ea typeface="EB Garamond"/>
                          <a:cs typeface="EB Garamond"/>
                          <a:sym typeface="EB Garamond"/>
                        </a:rPr>
                        <a:t>KAF2</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Usar el protocolo https para nuestro sitio web y evitar usar http para una mayor confianza de google y del usuario.</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0200">
                <a:tc>
                  <a:txBody>
                    <a:bodyPr/>
                    <a:lstStyle/>
                    <a:p>
                      <a:pPr indent="0" lvl="0" marL="0" rtl="0" algn="ctr">
                        <a:spcBef>
                          <a:spcPts val="0"/>
                        </a:spcBef>
                        <a:spcAft>
                          <a:spcPts val="0"/>
                        </a:spcAft>
                        <a:buNone/>
                      </a:pPr>
                      <a:r>
                        <a:rPr lang="ca" sz="1200">
                          <a:latin typeface="EB Garamond"/>
                          <a:ea typeface="EB Garamond"/>
                          <a:cs typeface="EB Garamond"/>
                          <a:sym typeface="EB Garamond"/>
                        </a:rPr>
                        <a:t>KAF3</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Tener un dominio de nivel superior geográfico específico para España ya que es nuestro mercado objetivo</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92" name="Google Shape;392;p66"/>
          <p:cNvSpPr txBox="1"/>
          <p:nvPr/>
        </p:nvSpPr>
        <p:spPr>
          <a:xfrm>
            <a:off x="285425" y="659100"/>
            <a:ext cx="3000000" cy="84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300">
                <a:latin typeface="EB Garamond"/>
                <a:ea typeface="EB Garamond"/>
                <a:cs typeface="EB Garamond"/>
                <a:sym typeface="EB Garamond"/>
              </a:rPr>
              <a:t>Keyword-Agnostic Features</a:t>
            </a:r>
            <a:endParaRPr b="1" sz="1300">
              <a:latin typeface="EB Garamond"/>
              <a:ea typeface="EB Garamond"/>
              <a:cs typeface="EB Garamond"/>
              <a:sym typeface="EB Garamon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67"/>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Tablas de factores</a:t>
            </a:r>
            <a:endParaRPr sz="3300">
              <a:solidFill>
                <a:schemeClr val="dk2"/>
              </a:solidFill>
              <a:latin typeface="Roboto"/>
              <a:ea typeface="Roboto"/>
              <a:cs typeface="Roboto"/>
              <a:sym typeface="Roboto"/>
            </a:endParaRPr>
          </a:p>
        </p:txBody>
      </p:sp>
      <p:graphicFrame>
        <p:nvGraphicFramePr>
          <p:cNvPr id="398" name="Google Shape;398;p67"/>
          <p:cNvGraphicFramePr/>
          <p:nvPr/>
        </p:nvGraphicFramePr>
        <p:xfrm>
          <a:off x="388250" y="1299325"/>
          <a:ext cx="3000000" cy="3000000"/>
        </p:xfrm>
        <a:graphic>
          <a:graphicData uri="http://schemas.openxmlformats.org/drawingml/2006/table">
            <a:tbl>
              <a:tblPr>
                <a:noFill/>
                <a:tableStyleId>{A1954BBB-0B48-4290-804A-B79DD1783094}</a:tableStyleId>
              </a:tblPr>
              <a:tblGrid>
                <a:gridCol w="714200"/>
                <a:gridCol w="7659300"/>
              </a:tblGrid>
              <a:tr h="485375">
                <a:tc>
                  <a:txBody>
                    <a:bodyPr/>
                    <a:lstStyle/>
                    <a:p>
                      <a:pPr indent="0" lvl="0" marL="0" rtl="0" algn="ctr">
                        <a:spcBef>
                          <a:spcPts val="0"/>
                        </a:spcBef>
                        <a:spcAft>
                          <a:spcPts val="0"/>
                        </a:spcAft>
                        <a:buNone/>
                      </a:pPr>
                      <a:r>
                        <a:rPr lang="ca" sz="1200">
                          <a:latin typeface="EB Garamond"/>
                          <a:ea typeface="EB Garamond"/>
                          <a:cs typeface="EB Garamond"/>
                          <a:sym typeface="EB Garamond"/>
                        </a:rPr>
                        <a:t>ID</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sz="1200">
                          <a:latin typeface="EB Garamond"/>
                          <a:ea typeface="EB Garamond"/>
                          <a:cs typeface="EB Garamond"/>
                          <a:sym typeface="EB Garamond"/>
                        </a:rPr>
                        <a:t>Descripción</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7450">
                <a:tc>
                  <a:txBody>
                    <a:bodyPr/>
                    <a:lstStyle/>
                    <a:p>
                      <a:pPr indent="0" lvl="0" marL="0" rtl="0" algn="ctr">
                        <a:spcBef>
                          <a:spcPts val="0"/>
                        </a:spcBef>
                        <a:spcAft>
                          <a:spcPts val="0"/>
                        </a:spcAft>
                        <a:buNone/>
                      </a:pPr>
                      <a:r>
                        <a:rPr lang="ca" sz="1200">
                          <a:latin typeface="EB Garamond"/>
                          <a:ea typeface="EB Garamond"/>
                          <a:cs typeface="EB Garamond"/>
                          <a:sym typeface="EB Garamond"/>
                        </a:rPr>
                        <a:t>BM1</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Construir una buena imagen de marca para conseguir que una gran cantidad de clientes nos busque directamente por nuestro nombre.</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8050">
                <a:tc>
                  <a:txBody>
                    <a:bodyPr/>
                    <a:lstStyle/>
                    <a:p>
                      <a:pPr indent="0" lvl="0" marL="0" rtl="0" algn="ctr">
                        <a:spcBef>
                          <a:spcPts val="0"/>
                        </a:spcBef>
                        <a:spcAft>
                          <a:spcPts val="0"/>
                        </a:spcAft>
                        <a:buNone/>
                      </a:pPr>
                      <a:r>
                        <a:rPr lang="ca" sz="1200">
                          <a:latin typeface="EB Garamond"/>
                          <a:ea typeface="EB Garamond"/>
                          <a:cs typeface="EB Garamond"/>
                          <a:sym typeface="EB Garamond"/>
                        </a:rPr>
                        <a:t>BM2</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Mostrar claramente toda la información real de la empresa que verifique su existencia en el “mundo real” y un apartado de contacto.</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1125">
                <a:tc>
                  <a:txBody>
                    <a:bodyPr/>
                    <a:lstStyle/>
                    <a:p>
                      <a:pPr indent="0" lvl="0" marL="0" rtl="0" algn="ctr">
                        <a:spcBef>
                          <a:spcPts val="0"/>
                        </a:spcBef>
                        <a:spcAft>
                          <a:spcPts val="0"/>
                        </a:spcAft>
                        <a:buNone/>
                      </a:pPr>
                      <a:r>
                        <a:rPr lang="ca" sz="1200">
                          <a:latin typeface="EB Garamond"/>
                          <a:ea typeface="EB Garamond"/>
                          <a:cs typeface="EB Garamond"/>
                          <a:sym typeface="EB Garamond"/>
                        </a:rPr>
                        <a:t>BM3</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200">
                          <a:latin typeface="EB Garamond"/>
                          <a:ea typeface="EB Garamond"/>
                          <a:cs typeface="EB Garamond"/>
                          <a:sym typeface="EB Garamond"/>
                        </a:rPr>
                        <a:t>Incluir el nombre de la empresa en todos los enlaces para asegurar que el usuario nos reconoce.</a:t>
                      </a:r>
                      <a:endParaRPr sz="12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99" name="Google Shape;399;p67"/>
          <p:cNvSpPr txBox="1"/>
          <p:nvPr/>
        </p:nvSpPr>
        <p:spPr>
          <a:xfrm>
            <a:off x="285425" y="659100"/>
            <a:ext cx="3000000" cy="84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300">
                <a:latin typeface="EB Garamond"/>
                <a:ea typeface="EB Garamond"/>
                <a:cs typeface="EB Garamond"/>
                <a:sym typeface="EB Garamond"/>
              </a:rPr>
              <a:t>Brand Metrics</a:t>
            </a:r>
            <a:endParaRPr b="1" sz="1300">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421200" y="1520700"/>
            <a:ext cx="8301600" cy="21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4200">
                <a:latin typeface="Merriweather Black"/>
                <a:ea typeface="Merriweather Black"/>
                <a:cs typeface="Merriweather Black"/>
                <a:sym typeface="Merriweather Black"/>
              </a:rPr>
              <a:t>Mostrar aplicación de factores de optimización visibles</a:t>
            </a:r>
            <a:endParaRPr sz="4200">
              <a:latin typeface="Merriweather Black"/>
              <a:ea typeface="Merriweather Black"/>
              <a:cs typeface="Merriweather Black"/>
              <a:sym typeface="Merriweather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69"/>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LF4 &amp; CBF3</a:t>
            </a:r>
            <a:endParaRPr sz="3300">
              <a:solidFill>
                <a:schemeClr val="dk2"/>
              </a:solidFill>
              <a:latin typeface="Roboto"/>
              <a:ea typeface="Roboto"/>
              <a:cs typeface="Roboto"/>
              <a:sym typeface="Roboto"/>
            </a:endParaRPr>
          </a:p>
        </p:txBody>
      </p:sp>
      <p:pic>
        <p:nvPicPr>
          <p:cNvPr id="410" name="Google Shape;410;p69"/>
          <p:cNvPicPr preferRelativeResize="0"/>
          <p:nvPr/>
        </p:nvPicPr>
        <p:blipFill>
          <a:blip r:embed="rId3">
            <a:alphaModFix/>
          </a:blip>
          <a:stretch>
            <a:fillRect/>
          </a:stretch>
        </p:blipFill>
        <p:spPr>
          <a:xfrm>
            <a:off x="200463" y="2205313"/>
            <a:ext cx="8743075" cy="732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70"/>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CBF4</a:t>
            </a:r>
            <a:endParaRPr sz="3300">
              <a:solidFill>
                <a:schemeClr val="dk2"/>
              </a:solidFill>
              <a:latin typeface="Roboto"/>
              <a:ea typeface="Roboto"/>
              <a:cs typeface="Roboto"/>
              <a:sym typeface="Roboto"/>
            </a:endParaRPr>
          </a:p>
        </p:txBody>
      </p:sp>
      <p:pic>
        <p:nvPicPr>
          <p:cNvPr id="416" name="Google Shape;416;p70"/>
          <p:cNvPicPr preferRelativeResize="0"/>
          <p:nvPr/>
        </p:nvPicPr>
        <p:blipFill rotWithShape="1">
          <a:blip r:embed="rId3">
            <a:alphaModFix/>
          </a:blip>
          <a:srcRect b="7574" l="33512" r="33538" t="9458"/>
          <a:stretch/>
        </p:blipFill>
        <p:spPr>
          <a:xfrm>
            <a:off x="3622138" y="1014450"/>
            <a:ext cx="1899725" cy="3587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71"/>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CBF5</a:t>
            </a:r>
            <a:endParaRPr sz="3300">
              <a:solidFill>
                <a:schemeClr val="dk2"/>
              </a:solidFill>
              <a:latin typeface="Roboto"/>
              <a:ea typeface="Roboto"/>
              <a:cs typeface="Roboto"/>
              <a:sym typeface="Roboto"/>
            </a:endParaRPr>
          </a:p>
        </p:txBody>
      </p:sp>
      <p:pic>
        <p:nvPicPr>
          <p:cNvPr id="422" name="Google Shape;422;p71"/>
          <p:cNvPicPr preferRelativeResize="0"/>
          <p:nvPr/>
        </p:nvPicPr>
        <p:blipFill>
          <a:blip r:embed="rId3">
            <a:alphaModFix/>
          </a:blip>
          <a:stretch>
            <a:fillRect/>
          </a:stretch>
        </p:blipFill>
        <p:spPr>
          <a:xfrm>
            <a:off x="1586900" y="0"/>
            <a:ext cx="751347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136050" y="165225"/>
            <a:ext cx="79548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900"/>
              <a:t>Campañas de Adquisición de Tráfico</a:t>
            </a:r>
            <a:endParaRPr b="1" sz="2900"/>
          </a:p>
        </p:txBody>
      </p:sp>
      <p:sp>
        <p:nvSpPr>
          <p:cNvPr id="102" name="Google Shape;102;p18"/>
          <p:cNvSpPr txBox="1"/>
          <p:nvPr/>
        </p:nvSpPr>
        <p:spPr>
          <a:xfrm>
            <a:off x="6943000" y="1068900"/>
            <a:ext cx="2054700" cy="39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300">
                <a:latin typeface="EB Garamond"/>
                <a:ea typeface="EB Garamond"/>
                <a:cs typeface="EB Garamond"/>
                <a:sym typeface="EB Garamond"/>
              </a:rPr>
              <a:t>CM = Cumpleaños Mascota</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DIM = Día Internacional de la Mascota</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EV = Especial Verano</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TP = Tráfico Pagado</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TO = Tráfico Orgánico</a:t>
            </a:r>
            <a:endParaRPr sz="1300">
              <a:latin typeface="EB Garamond"/>
              <a:ea typeface="EB Garamond"/>
              <a:cs typeface="EB Garamond"/>
              <a:sym typeface="EB Garamond"/>
            </a:endParaRPr>
          </a:p>
          <a:p>
            <a:pPr indent="0" lvl="0" marL="0" rtl="0" algn="l">
              <a:lnSpc>
                <a:spcPct val="115000"/>
              </a:lnSpc>
              <a:spcBef>
                <a:spcPts val="0"/>
              </a:spcBef>
              <a:spcAft>
                <a:spcPts val="0"/>
              </a:spcAft>
              <a:buNone/>
            </a:pPr>
            <a:r>
              <a:rPr lang="ca" sz="1300">
                <a:latin typeface="EB Garamond"/>
                <a:ea typeface="EB Garamond"/>
                <a:cs typeface="EB Garamond"/>
                <a:sym typeface="EB Garamond"/>
              </a:rPr>
              <a:t>RF = Referidos</a:t>
            </a:r>
            <a:endParaRPr sz="1200">
              <a:latin typeface="EB Garamond"/>
              <a:ea typeface="EB Garamond"/>
              <a:cs typeface="EB Garamond"/>
              <a:sym typeface="EB Garamond"/>
            </a:endParaRPr>
          </a:p>
        </p:txBody>
      </p:sp>
      <p:graphicFrame>
        <p:nvGraphicFramePr>
          <p:cNvPr id="103" name="Google Shape;103;p18"/>
          <p:cNvGraphicFramePr/>
          <p:nvPr/>
        </p:nvGraphicFramePr>
        <p:xfrm>
          <a:off x="136050" y="1068900"/>
          <a:ext cx="3000000" cy="3000000"/>
        </p:xfrm>
        <a:graphic>
          <a:graphicData uri="http://schemas.openxmlformats.org/drawingml/2006/table">
            <a:tbl>
              <a:tblPr>
                <a:noFill/>
                <a:tableStyleId>{A1954BBB-0B48-4290-804A-B79DD1783094}</a:tableStyleId>
              </a:tblPr>
              <a:tblGrid>
                <a:gridCol w="789525"/>
                <a:gridCol w="523875"/>
                <a:gridCol w="514350"/>
                <a:gridCol w="285750"/>
                <a:gridCol w="1085850"/>
                <a:gridCol w="800100"/>
                <a:gridCol w="866775"/>
                <a:gridCol w="733425"/>
                <a:gridCol w="800100"/>
              </a:tblGrid>
              <a:tr h="266700">
                <a:tc>
                  <a:txBody>
                    <a:bodyPr/>
                    <a:lstStyle/>
                    <a:p>
                      <a:pPr indent="0" lvl="0" marL="0" rtl="0" algn="ctr">
                        <a:spcBef>
                          <a:spcPts val="0"/>
                        </a:spcBef>
                        <a:spcAft>
                          <a:spcPts val="0"/>
                        </a:spcAft>
                        <a:buNone/>
                      </a:pPr>
                      <a:r>
                        <a:rPr lang="ca" sz="800">
                          <a:latin typeface="EB Garamond"/>
                          <a:ea typeface="EB Garamond"/>
                          <a:cs typeface="EB Garamond"/>
                          <a:sym typeface="EB Garamond"/>
                        </a:rPr>
                        <a:t>CM</a:t>
                      </a:r>
                      <a:endParaRPr sz="8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15.000</a:t>
                      </a:r>
                      <a:endParaRPr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cumpleaños de la mascota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Clientes existentes</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Siempre Activa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txBody>
                  <a:tcPr marT="63500" marB="63500" marR="63500" marL="63500"/>
                </a:tc>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DIM</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15.075</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12.209</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dia de la mascota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24 Sep - 4 Oct</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DIM</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2.866</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EV</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23.222</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16.125</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en periodo de verano y Atraer clientes nuevos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 y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1 Jul - 31 Ago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V</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7.097</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r>
              <a:tr h="266700">
                <a:tc>
                  <a:txBody>
                    <a:bodyPr/>
                    <a:lstStyle/>
                    <a:p>
                      <a:pPr indent="0" lvl="0" marL="0" rtl="0" algn="ctr">
                        <a:spcBef>
                          <a:spcPts val="0"/>
                        </a:spcBef>
                        <a:spcAft>
                          <a:spcPts val="0"/>
                        </a:spcAft>
                        <a:buNone/>
                      </a:pPr>
                      <a:r>
                        <a:rPr lang="ca" sz="800">
                          <a:latin typeface="EB Garamond"/>
                          <a:ea typeface="EB Garamond"/>
                          <a:cs typeface="EB Garamond"/>
                          <a:sym typeface="EB Garamond"/>
                        </a:rPr>
                        <a:t>TP</a:t>
                      </a:r>
                      <a:endParaRPr sz="8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lang="ca" sz="800">
                          <a:latin typeface="EB Garamond"/>
                          <a:ea typeface="EB Garamond"/>
                          <a:cs typeface="EB Garamond"/>
                          <a:sym typeface="EB Garamond"/>
                        </a:rPr>
                        <a:t>  186.816</a:t>
                      </a:r>
                      <a:endParaRPr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Atraer usuarios a la página web</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PPC</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CPM</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01 Abr - 31 Oct</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txBody>
                  <a:tcPr marT="63500" marB="63500" marR="63500" marL="63500"/>
                </a:tc>
              </a:tr>
              <a:tr h="266700">
                <a:tc>
                  <a:txBody>
                    <a:bodyPr/>
                    <a:lstStyle/>
                    <a:p>
                      <a:pPr indent="0" lvl="0" marL="0" rtl="0" algn="ctr">
                        <a:spcBef>
                          <a:spcPts val="0"/>
                        </a:spcBef>
                        <a:spcAft>
                          <a:spcPts val="0"/>
                        </a:spcAft>
                        <a:buNone/>
                      </a:pPr>
                      <a:r>
                        <a:rPr lang="ca" sz="800">
                          <a:latin typeface="EB Garamond"/>
                          <a:ea typeface="EB Garamond"/>
                          <a:cs typeface="EB Garamond"/>
                          <a:sym typeface="EB Garamond"/>
                        </a:rPr>
                        <a:t>TO</a:t>
                      </a:r>
                      <a:endParaRPr sz="8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101.693</a:t>
                      </a:r>
                      <a:endParaRPr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Tráfico orgánico conseguido mediante SEO</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SEO</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Clientes nuevos</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Siempre Activa</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txBody>
                  <a:tcPr marT="63500" marB="63500" marR="63500" marL="63500"/>
                </a:tc>
              </a:tr>
              <a:tr h="340150">
                <a:tc rowSpan="2">
                  <a:txBody>
                    <a:bodyPr/>
                    <a:lstStyle/>
                    <a:p>
                      <a:pPr indent="0" lvl="0" marL="0" rtl="0" algn="ctr">
                        <a:spcBef>
                          <a:spcPts val="0"/>
                        </a:spcBef>
                        <a:spcAft>
                          <a:spcPts val="0"/>
                        </a:spcAft>
                        <a:buNone/>
                      </a:pPr>
                      <a:r>
                        <a:rPr lang="ca" sz="800">
                          <a:latin typeface="EB Garamond"/>
                          <a:ea typeface="EB Garamond"/>
                          <a:cs typeface="EB Garamond"/>
                          <a:sym typeface="EB Garamond"/>
                        </a:rPr>
                        <a:t>RF</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15.000</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7.500</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Ofrecer descuentos por recomendación</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EMAIL</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RRSS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Clientes existentes</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Siempre Activa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800">
                          <a:latin typeface="EB Garamond"/>
                          <a:ea typeface="EB Garamond"/>
                          <a:cs typeface="EB Garamond"/>
                          <a:sym typeface="EB Garamond"/>
                        </a:rPr>
                        <a:t>PR</a:t>
                      </a:r>
                      <a:endParaRPr sz="800">
                        <a:latin typeface="EB Garamond"/>
                        <a:ea typeface="EB Garamond"/>
                        <a:cs typeface="EB Garamond"/>
                        <a:sym typeface="EB Garamond"/>
                      </a:endParaRPr>
                    </a:p>
                  </a:txBody>
                  <a:tcPr marT="63500" marB="63500" marR="63500" marL="63500"/>
                </a:tc>
              </a:tr>
              <a:tr h="340150">
                <a:tc vMerge="1"/>
                <a:tc vMerge="1"/>
                <a:tc>
                  <a:txBody>
                    <a:bodyPr/>
                    <a:lstStyle/>
                    <a:p>
                      <a:pPr indent="0" lvl="0" marL="0" rtl="0" algn="ctr">
                        <a:spcBef>
                          <a:spcPts val="0"/>
                        </a:spcBef>
                        <a:spcAft>
                          <a:spcPts val="0"/>
                        </a:spcAft>
                        <a:buNone/>
                      </a:pPr>
                      <a:r>
                        <a:rPr lang="ca" sz="900">
                          <a:latin typeface="EB Garamond"/>
                          <a:ea typeface="EB Garamond"/>
                          <a:cs typeface="EB Garamond"/>
                          <a:sym typeface="EB Garamond"/>
                        </a:rPr>
                        <a:t>7.500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R</a:t>
                      </a:r>
                      <a:endParaRPr sz="900">
                        <a:latin typeface="EB Garamond"/>
                        <a:ea typeface="EB Garamond"/>
                        <a:cs typeface="EB Garamond"/>
                        <a:sym typeface="EB Garamond"/>
                      </a:endParaRPr>
                    </a:p>
                  </a:txBody>
                  <a:tcPr marT="63500" marB="63500" marR="63500" marL="63500"/>
                </a:tc>
                <a:tc vMerge="1"/>
                <a:tc vMerge="1"/>
                <a:tc vMerge="1"/>
                <a:tc vMerge="1"/>
                <a:tc vMerge="1"/>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72"/>
          <p:cNvSpPr txBox="1"/>
          <p:nvPr/>
        </p:nvSpPr>
        <p:spPr>
          <a:xfrm>
            <a:off x="90475" y="237150"/>
            <a:ext cx="1479600" cy="21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KU1 &amp; KU2</a:t>
            </a:r>
            <a:endParaRPr sz="3300">
              <a:solidFill>
                <a:schemeClr val="dk2"/>
              </a:solidFill>
              <a:latin typeface="Roboto"/>
              <a:ea typeface="Roboto"/>
              <a:cs typeface="Roboto"/>
              <a:sym typeface="Roboto"/>
            </a:endParaRPr>
          </a:p>
        </p:txBody>
      </p:sp>
      <p:pic>
        <p:nvPicPr>
          <p:cNvPr id="428" name="Google Shape;428;p72"/>
          <p:cNvPicPr preferRelativeResize="0"/>
          <p:nvPr/>
        </p:nvPicPr>
        <p:blipFill>
          <a:blip r:embed="rId3">
            <a:alphaModFix/>
          </a:blip>
          <a:stretch>
            <a:fillRect/>
          </a:stretch>
        </p:blipFill>
        <p:spPr>
          <a:xfrm>
            <a:off x="1570075" y="0"/>
            <a:ext cx="7518838" cy="514349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73"/>
          <p:cNvSpPr txBox="1"/>
          <p:nvPr/>
        </p:nvSpPr>
        <p:spPr>
          <a:xfrm>
            <a:off x="204100" y="237150"/>
            <a:ext cx="7853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3300">
                <a:latin typeface="EB Garamond"/>
                <a:ea typeface="EB Garamond"/>
                <a:cs typeface="EB Garamond"/>
                <a:sym typeface="EB Garamond"/>
              </a:rPr>
              <a:t>BM2</a:t>
            </a:r>
            <a:endParaRPr sz="3300">
              <a:solidFill>
                <a:schemeClr val="dk2"/>
              </a:solidFill>
              <a:latin typeface="Roboto"/>
              <a:ea typeface="Roboto"/>
              <a:cs typeface="Roboto"/>
              <a:sym typeface="Roboto"/>
            </a:endParaRPr>
          </a:p>
        </p:txBody>
      </p:sp>
      <p:pic>
        <p:nvPicPr>
          <p:cNvPr id="434" name="Google Shape;434;p73"/>
          <p:cNvPicPr preferRelativeResize="0"/>
          <p:nvPr/>
        </p:nvPicPr>
        <p:blipFill>
          <a:blip r:embed="rId3">
            <a:alphaModFix/>
          </a:blip>
          <a:stretch>
            <a:fillRect/>
          </a:stretch>
        </p:blipFill>
        <p:spPr>
          <a:xfrm>
            <a:off x="204100" y="921638"/>
            <a:ext cx="8839204" cy="263277"/>
          </a:xfrm>
          <a:prstGeom prst="rect">
            <a:avLst/>
          </a:prstGeom>
          <a:noFill/>
          <a:ln>
            <a:noFill/>
          </a:ln>
        </p:spPr>
      </p:pic>
      <p:pic>
        <p:nvPicPr>
          <p:cNvPr id="435" name="Google Shape;435;p73"/>
          <p:cNvPicPr preferRelativeResize="0"/>
          <p:nvPr/>
        </p:nvPicPr>
        <p:blipFill>
          <a:blip r:embed="rId4">
            <a:alphaModFix/>
          </a:blip>
          <a:stretch>
            <a:fillRect/>
          </a:stretch>
        </p:blipFill>
        <p:spPr>
          <a:xfrm>
            <a:off x="1935000" y="1337625"/>
            <a:ext cx="5377400" cy="36781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421200" y="1544700"/>
            <a:ext cx="83016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3900">
                <a:latin typeface="Merriweather Black"/>
                <a:ea typeface="Merriweather Black"/>
                <a:cs typeface="Merriweather Black"/>
                <a:sym typeface="Merriweather Black"/>
              </a:rPr>
              <a:t>Otras actividades de optimización no reflejadas en el punto anterior</a:t>
            </a:r>
            <a:endParaRPr sz="3900">
              <a:latin typeface="Merriweather Black"/>
              <a:ea typeface="Merriweather Black"/>
              <a:cs typeface="Merriweather Black"/>
              <a:sym typeface="Merriweather Black"/>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75"/>
          <p:cNvSpPr txBox="1"/>
          <p:nvPr/>
        </p:nvSpPr>
        <p:spPr>
          <a:xfrm>
            <a:off x="106550" y="154975"/>
            <a:ext cx="61314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Mantener un balance entre links internos y links externos para equilibrar la experiencia del usuario, ni invitarlo a irse ni encerrarle en nuestro sitio</a:t>
            </a:r>
            <a:endParaRPr sz="2000">
              <a:solidFill>
                <a:schemeClr val="dk2"/>
              </a:solidFill>
              <a:latin typeface="Roboto"/>
              <a:ea typeface="Roboto"/>
              <a:cs typeface="Roboto"/>
              <a:sym typeface="Roboto"/>
            </a:endParaRPr>
          </a:p>
        </p:txBody>
      </p:sp>
      <p:sp>
        <p:nvSpPr>
          <p:cNvPr id="446" name="Google Shape;446;p75"/>
          <p:cNvSpPr txBox="1"/>
          <p:nvPr/>
        </p:nvSpPr>
        <p:spPr>
          <a:xfrm>
            <a:off x="547350" y="1704825"/>
            <a:ext cx="8049300" cy="2586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Proporcionar enlaces internos relevantes y útiles para mejorar la navegación dentro del sitio. Los enlaces internos deben ser contextuales y guiar a los usuarios hacia contenido relacionado.</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Seleccionar cuidadosamente enlaces externos de alta calidad y relevancia para complementar el contenido. Es importante enlazar solo a sitios de confianza y autoridad en el tema.</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Evitar el exceso de enlaces externos para no distraer a los usuarios y mantener la confianza en el sitio. Un exceso de enlaces externos puede disminuir la credibilidad percibida de un sitio.</a:t>
            </a:r>
            <a:endParaRPr sz="16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0" name="Shape 450"/>
        <p:cNvGrpSpPr/>
        <p:nvPr/>
      </p:nvGrpSpPr>
      <p:grpSpPr>
        <a:xfrm>
          <a:off x="0" y="0"/>
          <a:ext cx="0" cy="0"/>
          <a:chOff x="0" y="0"/>
          <a:chExt cx="0" cy="0"/>
        </a:xfrm>
      </p:grpSpPr>
      <p:sp>
        <p:nvSpPr>
          <p:cNvPr id="451" name="Google Shape;451;p76"/>
          <p:cNvSpPr txBox="1"/>
          <p:nvPr/>
        </p:nvSpPr>
        <p:spPr>
          <a:xfrm>
            <a:off x="106550" y="154975"/>
            <a:ext cx="61314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Asegurar que el contenido de todas las tiene un tamaño mínimo y un tamaño máximo</a:t>
            </a:r>
            <a:endParaRPr b="1" sz="1900">
              <a:latin typeface="EB Garamond"/>
              <a:ea typeface="EB Garamond"/>
              <a:cs typeface="EB Garamond"/>
              <a:sym typeface="EB Garamond"/>
            </a:endParaRPr>
          </a:p>
        </p:txBody>
      </p:sp>
      <p:sp>
        <p:nvSpPr>
          <p:cNvPr id="452" name="Google Shape;452;p76"/>
          <p:cNvSpPr txBox="1"/>
          <p:nvPr/>
        </p:nvSpPr>
        <p:spPr>
          <a:xfrm>
            <a:off x="547350" y="1462650"/>
            <a:ext cx="8049300" cy="2586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Establecer un tamaño mínimo y máximo de contenido para cada página, asegurando que haya suficiente información relevante pero evitando la saturación.</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Utilizar herramientas de análisis de contenido para evaluar la longitud y relevancia del contenido en cada página y realizar ajustes según sea necesario.</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Optimizar el contenido para una lectura fácil y escaneabilidad, utilizando párrafos cortos, viñetas y subtítulos para mejorar la legibilidad y la retención de información.</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77"/>
          <p:cNvSpPr txBox="1"/>
          <p:nvPr/>
        </p:nvSpPr>
        <p:spPr>
          <a:xfrm>
            <a:off x="106550" y="154975"/>
            <a:ext cx="61314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Construir una buena imagen de marca para conseguir que una gran cantidad de clientes nos busque directamente por nuestro nombre</a:t>
            </a:r>
            <a:endParaRPr b="1" sz="1900">
              <a:latin typeface="EB Garamond"/>
              <a:ea typeface="EB Garamond"/>
              <a:cs typeface="EB Garamond"/>
              <a:sym typeface="EB Garamond"/>
            </a:endParaRPr>
          </a:p>
        </p:txBody>
      </p:sp>
      <p:sp>
        <p:nvSpPr>
          <p:cNvPr id="458" name="Google Shape;458;p77"/>
          <p:cNvSpPr txBox="1"/>
          <p:nvPr/>
        </p:nvSpPr>
        <p:spPr>
          <a:xfrm>
            <a:off x="547350" y="1462650"/>
            <a:ext cx="8049300" cy="2586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-Definir claramente la identidad de la marca, incluyendo su propósito, valores y personalidad distintiva.</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-Crear una experiencia coherente y memorable para los usuarios en todos los puntos de contacto, desde el sitio web hasta las redes sociales y la atención al cliente.</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-Desarrollar contenido de alta calidad que resuene con la audiencia objetivo y refleje los valores y la voz de la marca.</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-Invertir en estrategias de marketing de contenidos, relaciones públicas y publicidad para aumentar la visibilidad y el reconocimiento de la marca en línea y fuera de línea.</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p78"/>
          <p:cNvSpPr txBox="1"/>
          <p:nvPr/>
        </p:nvSpPr>
        <p:spPr>
          <a:xfrm>
            <a:off x="106550" y="154975"/>
            <a:ext cx="61314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Tener activo google analytics para nuestro sitio web, ya que esto mejora el posicionamiento en google</a:t>
            </a:r>
            <a:endParaRPr b="1" sz="1900">
              <a:latin typeface="EB Garamond"/>
              <a:ea typeface="EB Garamond"/>
              <a:cs typeface="EB Garamond"/>
              <a:sym typeface="EB Garamond"/>
            </a:endParaRPr>
          </a:p>
        </p:txBody>
      </p:sp>
      <p:sp>
        <p:nvSpPr>
          <p:cNvPr id="464" name="Google Shape;464;p78"/>
          <p:cNvSpPr txBox="1"/>
          <p:nvPr/>
        </p:nvSpPr>
        <p:spPr>
          <a:xfrm>
            <a:off x="547350" y="1462650"/>
            <a:ext cx="8049300" cy="2586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-Integrar Google Analytics en todas las páginas del sitio web para rastrear el tráfico de manera exhaustiva y precisa.</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-Analizar regularmente los datos proporcionados por Google Analytics para identificar tendencias, oportunidades de mejora y áreas de enfoque.</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lang="ca" sz="1500">
                <a:latin typeface="EB Garamond Medium"/>
                <a:ea typeface="EB Garamond Medium"/>
                <a:cs typeface="EB Garamond Medium"/>
                <a:sym typeface="EB Garamond Medium"/>
              </a:rPr>
              <a:t>-Utilizar la información obtenida para tomar decisiones informadas sobre estrategias de contenido, optimización de páginas y campañas de marketing.</a:t>
            </a:r>
            <a:endParaRPr sz="15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ca" sz="4500">
                <a:solidFill>
                  <a:srgbClr val="002F4A"/>
                </a:solidFill>
              </a:rPr>
              <a:t>Creación de las campañas de Google Ads</a:t>
            </a:r>
            <a:endParaRPr b="1" sz="6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421200" y="1875150"/>
            <a:ext cx="8301600" cy="13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4000">
                <a:latin typeface="Merriweather Black"/>
                <a:ea typeface="Merriweather Black"/>
                <a:cs typeface="Merriweather Black"/>
                <a:sym typeface="Merriweather Black"/>
              </a:rPr>
              <a:t>Lista de campañas a realizar y descripción de cada una</a:t>
            </a:r>
            <a:endParaRPr sz="4000">
              <a:latin typeface="Merriweather Black"/>
              <a:ea typeface="Merriweather Black"/>
              <a:cs typeface="Merriweather Black"/>
              <a:sym typeface="Merriweather Black"/>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1"/>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Lanzamiento</a:t>
            </a:r>
            <a:endParaRPr sz="4500"/>
          </a:p>
        </p:txBody>
      </p:sp>
      <p:sp>
        <p:nvSpPr>
          <p:cNvPr id="480" name="Google Shape;480;p81"/>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de lanzamiento para dar a conocer la marca GatiGos y sus servicios de compra de productos para perros y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a:t>
            </a:r>
            <a:r>
              <a:rPr lang="ca" sz="1200">
                <a:latin typeface="EB Garamond"/>
                <a:ea typeface="EB Garamond"/>
                <a:cs typeface="EB Garamond"/>
                <a:sym typeface="EB Garamond"/>
              </a:rPr>
              <a:t> 1 Ene - 31 Mar</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nuevos con un perfil familiar.</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a:t>
            </a:r>
            <a:r>
              <a:rPr lang="ca" sz="1200">
                <a:latin typeface="EB Garamond"/>
                <a:ea typeface="EB Garamond"/>
                <a:cs typeface="EB Garamond"/>
                <a:sym typeface="EB Garamond"/>
              </a:rPr>
              <a:t>  Límite de puja(0,42€)</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a:t>
            </a:r>
            <a:r>
              <a:rPr lang="ca" sz="1200">
                <a:latin typeface="EB Garamond"/>
                <a:ea typeface="EB Garamond"/>
                <a:cs typeface="EB Garamond"/>
                <a:sym typeface="EB Garamond"/>
              </a:rPr>
              <a:t> España</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principal con los productos principales o más vendidos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nuevos a la compra de nuestros productos con descuentos que realizamos en nuestro lanzamiento para potenciar las ventas.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OTC4</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Comida para perros adultos, Comida para cachorros de perro, Comida para gatos esterilizados, Comida para gatos con problemas digestivos, Comida para perros de raza pequeña, Comida para perros de raza grande, Comida para gatos de interior, Comida para gatos sensibles, Comida para perros con alergias alimentarias, Comida para gatos con sobrepeso</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b="1" sz="1200">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136050" y="165225"/>
            <a:ext cx="9074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200"/>
              <a:t>OT de tráfico totales por Atracción, Fidelización y Recomendación</a:t>
            </a:r>
            <a:endParaRPr b="1" sz="2200"/>
          </a:p>
        </p:txBody>
      </p:sp>
      <p:sp>
        <p:nvSpPr>
          <p:cNvPr id="109" name="Google Shape;109;p19"/>
          <p:cNvSpPr txBox="1"/>
          <p:nvPr/>
        </p:nvSpPr>
        <p:spPr>
          <a:xfrm>
            <a:off x="3499850" y="4762475"/>
            <a:ext cx="4265100" cy="32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300"/>
              <a:t>VISITAS </a:t>
            </a:r>
            <a:r>
              <a:rPr b="1" lang="ca" sz="1300"/>
              <a:t>TOTALES = </a:t>
            </a:r>
            <a:r>
              <a:rPr b="1" lang="ca" sz="1300"/>
              <a:t>647.679</a:t>
            </a:r>
            <a:endParaRPr b="1" sz="1300">
              <a:solidFill>
                <a:schemeClr val="dk2"/>
              </a:solidFill>
              <a:latin typeface="Roboto"/>
              <a:ea typeface="Roboto"/>
              <a:cs typeface="Roboto"/>
              <a:sym typeface="Roboto"/>
            </a:endParaRPr>
          </a:p>
        </p:txBody>
      </p:sp>
      <p:graphicFrame>
        <p:nvGraphicFramePr>
          <p:cNvPr id="110" name="Google Shape;110;p19"/>
          <p:cNvGraphicFramePr/>
          <p:nvPr/>
        </p:nvGraphicFramePr>
        <p:xfrm>
          <a:off x="67375" y="688425"/>
          <a:ext cx="3000000" cy="3000000"/>
        </p:xfrm>
        <a:graphic>
          <a:graphicData uri="http://schemas.openxmlformats.org/drawingml/2006/table">
            <a:tbl>
              <a:tblPr>
                <a:noFill/>
                <a:tableStyleId>{A1954BBB-0B48-4290-804A-B79DD1783094}</a:tableStyleId>
              </a:tblPr>
              <a:tblGrid>
                <a:gridCol w="1180275"/>
                <a:gridCol w="634175"/>
                <a:gridCol w="634175"/>
                <a:gridCol w="634175"/>
                <a:gridCol w="634175"/>
                <a:gridCol w="634175"/>
                <a:gridCol w="634175"/>
                <a:gridCol w="634175"/>
                <a:gridCol w="634175"/>
                <a:gridCol w="634175"/>
                <a:gridCol w="634175"/>
                <a:gridCol w="634175"/>
                <a:gridCol w="634175"/>
              </a:tblGrid>
              <a:tr h="429150">
                <a:tc>
                  <a:txBody>
                    <a:bodyPr/>
                    <a:lstStyle/>
                    <a:p>
                      <a:pPr indent="0" lvl="0" marL="0" rtl="0" algn="ctr">
                        <a:spcBef>
                          <a:spcPts val="0"/>
                        </a:spcBef>
                        <a:spcAft>
                          <a:spcPts val="0"/>
                        </a:spcAft>
                        <a:buNone/>
                      </a:pPr>
                      <a:r>
                        <a:rPr b="1" lang="ca" sz="900"/>
                        <a:t>Fuentes de Tráfico</a:t>
                      </a:r>
                      <a:endParaRPr b="1" sz="900"/>
                    </a:p>
                  </a:txBody>
                  <a:tcPr marT="63500" marB="63500" marR="63500" marL="63500"/>
                </a:tc>
                <a:tc>
                  <a:txBody>
                    <a:bodyPr/>
                    <a:lstStyle/>
                    <a:p>
                      <a:pPr indent="0" lvl="0" marL="0" rtl="0" algn="ctr">
                        <a:spcBef>
                          <a:spcPts val="0"/>
                        </a:spcBef>
                        <a:spcAft>
                          <a:spcPts val="0"/>
                        </a:spcAft>
                        <a:buNone/>
                      </a:pPr>
                      <a:r>
                        <a:rPr b="1" lang="ca" sz="900"/>
                        <a:t>ENE</a:t>
                      </a:r>
                      <a:endParaRPr b="1" sz="900"/>
                    </a:p>
                  </a:txBody>
                  <a:tcPr marT="63500" marB="63500" marR="63500" marL="63500"/>
                </a:tc>
                <a:tc>
                  <a:txBody>
                    <a:bodyPr/>
                    <a:lstStyle/>
                    <a:p>
                      <a:pPr indent="0" lvl="0" marL="0" rtl="0" algn="ctr">
                        <a:spcBef>
                          <a:spcPts val="0"/>
                        </a:spcBef>
                        <a:spcAft>
                          <a:spcPts val="0"/>
                        </a:spcAft>
                        <a:buNone/>
                      </a:pPr>
                      <a:r>
                        <a:rPr b="1" lang="ca" sz="900"/>
                        <a:t>FEB</a:t>
                      </a:r>
                      <a:endParaRPr b="1" sz="900"/>
                    </a:p>
                  </a:txBody>
                  <a:tcPr marT="63500" marB="63500" marR="63500" marL="63500"/>
                </a:tc>
                <a:tc>
                  <a:txBody>
                    <a:bodyPr/>
                    <a:lstStyle/>
                    <a:p>
                      <a:pPr indent="0" lvl="0" marL="0" rtl="0" algn="ctr">
                        <a:spcBef>
                          <a:spcPts val="0"/>
                        </a:spcBef>
                        <a:spcAft>
                          <a:spcPts val="0"/>
                        </a:spcAft>
                        <a:buNone/>
                      </a:pPr>
                      <a:r>
                        <a:rPr b="1" lang="ca" sz="900"/>
                        <a:t>MAR</a:t>
                      </a:r>
                      <a:endParaRPr b="1" sz="900"/>
                    </a:p>
                  </a:txBody>
                  <a:tcPr marT="63500" marB="63500" marR="63500" marL="63500"/>
                </a:tc>
                <a:tc>
                  <a:txBody>
                    <a:bodyPr/>
                    <a:lstStyle/>
                    <a:p>
                      <a:pPr indent="0" lvl="0" marL="0" rtl="0" algn="ctr">
                        <a:spcBef>
                          <a:spcPts val="0"/>
                        </a:spcBef>
                        <a:spcAft>
                          <a:spcPts val="0"/>
                        </a:spcAft>
                        <a:buNone/>
                      </a:pPr>
                      <a:r>
                        <a:rPr b="1" lang="ca" sz="900"/>
                        <a:t>ABR</a:t>
                      </a:r>
                      <a:endParaRPr b="1" sz="900"/>
                    </a:p>
                  </a:txBody>
                  <a:tcPr marT="63500" marB="63500" marR="63500" marL="63500"/>
                </a:tc>
                <a:tc>
                  <a:txBody>
                    <a:bodyPr/>
                    <a:lstStyle/>
                    <a:p>
                      <a:pPr indent="0" lvl="0" marL="0" rtl="0" algn="ctr">
                        <a:spcBef>
                          <a:spcPts val="0"/>
                        </a:spcBef>
                        <a:spcAft>
                          <a:spcPts val="0"/>
                        </a:spcAft>
                        <a:buNone/>
                      </a:pPr>
                      <a:r>
                        <a:rPr b="1" lang="ca" sz="900"/>
                        <a:t>MAY</a:t>
                      </a:r>
                      <a:endParaRPr b="1" sz="900"/>
                    </a:p>
                  </a:txBody>
                  <a:tcPr marT="63500" marB="63500" marR="63500" marL="63500"/>
                </a:tc>
                <a:tc>
                  <a:txBody>
                    <a:bodyPr/>
                    <a:lstStyle/>
                    <a:p>
                      <a:pPr indent="0" lvl="0" marL="0" rtl="0" algn="ctr">
                        <a:spcBef>
                          <a:spcPts val="0"/>
                        </a:spcBef>
                        <a:spcAft>
                          <a:spcPts val="0"/>
                        </a:spcAft>
                        <a:buNone/>
                      </a:pPr>
                      <a:r>
                        <a:rPr b="1" lang="ca" sz="900"/>
                        <a:t>JUN</a:t>
                      </a:r>
                      <a:endParaRPr b="1" sz="900"/>
                    </a:p>
                  </a:txBody>
                  <a:tcPr marT="63500" marB="63500" marR="63500" marL="63500"/>
                </a:tc>
                <a:tc>
                  <a:txBody>
                    <a:bodyPr/>
                    <a:lstStyle/>
                    <a:p>
                      <a:pPr indent="0" lvl="0" marL="0" rtl="0" algn="ctr">
                        <a:spcBef>
                          <a:spcPts val="0"/>
                        </a:spcBef>
                        <a:spcAft>
                          <a:spcPts val="0"/>
                        </a:spcAft>
                        <a:buNone/>
                      </a:pPr>
                      <a:r>
                        <a:rPr b="1" lang="ca" sz="900"/>
                        <a:t>JUL</a:t>
                      </a:r>
                      <a:endParaRPr b="1" sz="900"/>
                    </a:p>
                  </a:txBody>
                  <a:tcPr marT="63500" marB="63500" marR="63500" marL="63500"/>
                </a:tc>
                <a:tc>
                  <a:txBody>
                    <a:bodyPr/>
                    <a:lstStyle/>
                    <a:p>
                      <a:pPr indent="0" lvl="0" marL="0" rtl="0" algn="ctr">
                        <a:spcBef>
                          <a:spcPts val="0"/>
                        </a:spcBef>
                        <a:spcAft>
                          <a:spcPts val="0"/>
                        </a:spcAft>
                        <a:buNone/>
                      </a:pPr>
                      <a:r>
                        <a:rPr b="1" lang="ca" sz="900"/>
                        <a:t>AGO</a:t>
                      </a:r>
                      <a:endParaRPr b="1" sz="900"/>
                    </a:p>
                  </a:txBody>
                  <a:tcPr marT="63500" marB="63500" marR="63500" marL="63500"/>
                </a:tc>
                <a:tc>
                  <a:txBody>
                    <a:bodyPr/>
                    <a:lstStyle/>
                    <a:p>
                      <a:pPr indent="0" lvl="0" marL="0" rtl="0" algn="ctr">
                        <a:spcBef>
                          <a:spcPts val="0"/>
                        </a:spcBef>
                        <a:spcAft>
                          <a:spcPts val="0"/>
                        </a:spcAft>
                        <a:buNone/>
                      </a:pPr>
                      <a:r>
                        <a:rPr b="1" lang="ca" sz="900"/>
                        <a:t>SEP</a:t>
                      </a:r>
                      <a:endParaRPr b="1" sz="900"/>
                    </a:p>
                  </a:txBody>
                  <a:tcPr marT="63500" marB="63500" marR="63500" marL="63500"/>
                </a:tc>
                <a:tc>
                  <a:txBody>
                    <a:bodyPr/>
                    <a:lstStyle/>
                    <a:p>
                      <a:pPr indent="0" lvl="0" marL="0" rtl="0" algn="ctr">
                        <a:spcBef>
                          <a:spcPts val="0"/>
                        </a:spcBef>
                        <a:spcAft>
                          <a:spcPts val="0"/>
                        </a:spcAft>
                        <a:buNone/>
                      </a:pPr>
                      <a:r>
                        <a:rPr b="1" lang="ca" sz="900"/>
                        <a:t>OCT</a:t>
                      </a:r>
                      <a:endParaRPr b="1" sz="900"/>
                    </a:p>
                  </a:txBody>
                  <a:tcPr marT="63500" marB="63500" marR="63500" marL="63500"/>
                </a:tc>
                <a:tc>
                  <a:txBody>
                    <a:bodyPr/>
                    <a:lstStyle/>
                    <a:p>
                      <a:pPr indent="0" lvl="0" marL="0" rtl="0" algn="ctr">
                        <a:spcBef>
                          <a:spcPts val="0"/>
                        </a:spcBef>
                        <a:spcAft>
                          <a:spcPts val="0"/>
                        </a:spcAft>
                        <a:buNone/>
                      </a:pPr>
                      <a:r>
                        <a:rPr b="1" lang="ca" sz="900"/>
                        <a:t>NOV</a:t>
                      </a:r>
                      <a:endParaRPr b="1" sz="900"/>
                    </a:p>
                  </a:txBody>
                  <a:tcPr marT="63500" marB="63500" marR="63500" marL="63500"/>
                </a:tc>
                <a:tc>
                  <a:txBody>
                    <a:bodyPr/>
                    <a:lstStyle/>
                    <a:p>
                      <a:pPr indent="0" lvl="0" marL="0" rtl="0" algn="ctr">
                        <a:spcBef>
                          <a:spcPts val="0"/>
                        </a:spcBef>
                        <a:spcAft>
                          <a:spcPts val="0"/>
                        </a:spcAft>
                        <a:buNone/>
                      </a:pPr>
                      <a:r>
                        <a:rPr b="1" lang="ca" sz="900"/>
                        <a:t>DIC</a:t>
                      </a:r>
                      <a:endParaRPr b="1" sz="900"/>
                    </a:p>
                  </a:txBody>
                  <a:tcPr marT="63500" marB="63500" marR="63500" marL="63500"/>
                </a:tc>
              </a:tr>
              <a:tr h="256500">
                <a:tc>
                  <a:txBody>
                    <a:bodyPr/>
                    <a:lstStyle/>
                    <a:p>
                      <a:pPr indent="0" lvl="0" marL="0" rtl="0" algn="ctr">
                        <a:spcBef>
                          <a:spcPts val="0"/>
                        </a:spcBef>
                        <a:spcAft>
                          <a:spcPts val="0"/>
                        </a:spcAft>
                        <a:buNone/>
                      </a:pPr>
                      <a:r>
                        <a:rPr b="1" lang="ca" sz="900"/>
                        <a:t>Atracción</a:t>
                      </a:r>
                      <a:endParaRPr b="1" sz="900"/>
                    </a:p>
                  </a:txBody>
                  <a:tcPr marT="63500" marB="63500" marR="63500" marL="63500"/>
                </a:tc>
                <a:tc>
                  <a:txBody>
                    <a:bodyPr/>
                    <a:lstStyle/>
                    <a:p>
                      <a:pPr indent="0" lvl="0" marL="0" rtl="0" algn="ctr">
                        <a:spcBef>
                          <a:spcPts val="0"/>
                        </a:spcBef>
                        <a:spcAft>
                          <a:spcPts val="0"/>
                        </a:spcAft>
                        <a:buNone/>
                      </a:pPr>
                      <a:r>
                        <a:rPr lang="ca" sz="900"/>
                        <a:t>11.866</a:t>
                      </a:r>
                      <a:endParaRPr sz="900"/>
                    </a:p>
                  </a:txBody>
                  <a:tcPr marT="63500" marB="63500" marR="63500" marL="63500"/>
                </a:tc>
                <a:tc>
                  <a:txBody>
                    <a:bodyPr/>
                    <a:lstStyle/>
                    <a:p>
                      <a:pPr indent="0" lvl="0" marL="0" rtl="0" algn="ctr">
                        <a:spcBef>
                          <a:spcPts val="0"/>
                        </a:spcBef>
                        <a:spcAft>
                          <a:spcPts val="0"/>
                        </a:spcAft>
                        <a:buNone/>
                      </a:pPr>
                      <a:r>
                        <a:rPr lang="ca" sz="900"/>
                        <a:t>84.118</a:t>
                      </a:r>
                      <a:endParaRPr sz="900"/>
                    </a:p>
                  </a:txBody>
                  <a:tcPr marT="63500" marB="63500" marR="63500" marL="63500"/>
                </a:tc>
                <a:tc>
                  <a:txBody>
                    <a:bodyPr/>
                    <a:lstStyle/>
                    <a:p>
                      <a:pPr indent="0" lvl="0" marL="0" rtl="0" algn="ctr">
                        <a:spcBef>
                          <a:spcPts val="0"/>
                        </a:spcBef>
                        <a:spcAft>
                          <a:spcPts val="0"/>
                        </a:spcAft>
                        <a:buNone/>
                      </a:pPr>
                      <a:r>
                        <a:rPr lang="ca" sz="900"/>
                        <a:t>102.971</a:t>
                      </a:r>
                      <a:endParaRPr sz="900"/>
                    </a:p>
                  </a:txBody>
                  <a:tcPr marT="63500" marB="63500" marR="63500" marL="63500"/>
                </a:tc>
                <a:tc>
                  <a:txBody>
                    <a:bodyPr/>
                    <a:lstStyle/>
                    <a:p>
                      <a:pPr indent="0" lvl="0" marL="0" rtl="0" algn="ctr">
                        <a:spcBef>
                          <a:spcPts val="0"/>
                        </a:spcBef>
                        <a:spcAft>
                          <a:spcPts val="0"/>
                        </a:spcAft>
                        <a:buNone/>
                      </a:pPr>
                      <a:r>
                        <a:rPr lang="ca" sz="900"/>
                        <a:t>75.781</a:t>
                      </a:r>
                      <a:endParaRPr sz="900"/>
                    </a:p>
                  </a:txBody>
                  <a:tcPr marT="63500" marB="63500" marR="63500" marL="63500"/>
                </a:tc>
                <a:tc>
                  <a:txBody>
                    <a:bodyPr/>
                    <a:lstStyle/>
                    <a:p>
                      <a:pPr indent="0" lvl="0" marL="0" rtl="0" algn="ctr">
                        <a:spcBef>
                          <a:spcPts val="0"/>
                        </a:spcBef>
                        <a:spcAft>
                          <a:spcPts val="0"/>
                        </a:spcAft>
                        <a:buNone/>
                      </a:pPr>
                      <a:r>
                        <a:rPr lang="ca" sz="900"/>
                        <a:t>56.551</a:t>
                      </a:r>
                      <a:endParaRPr sz="900"/>
                    </a:p>
                  </a:txBody>
                  <a:tcPr marT="63500" marB="63500" marR="63500" marL="63500"/>
                </a:tc>
                <a:tc>
                  <a:txBody>
                    <a:bodyPr/>
                    <a:lstStyle/>
                    <a:p>
                      <a:pPr indent="0" lvl="0" marL="0" rtl="0" algn="ctr">
                        <a:spcBef>
                          <a:spcPts val="0"/>
                        </a:spcBef>
                        <a:spcAft>
                          <a:spcPts val="0"/>
                        </a:spcAft>
                        <a:buNone/>
                      </a:pPr>
                      <a:r>
                        <a:rPr lang="ca" sz="900"/>
                        <a:t>44.914</a:t>
                      </a:r>
                      <a:endParaRPr sz="900"/>
                    </a:p>
                  </a:txBody>
                  <a:tcPr marT="63500" marB="63500" marR="63500" marL="63500"/>
                </a:tc>
                <a:tc>
                  <a:txBody>
                    <a:bodyPr/>
                    <a:lstStyle/>
                    <a:p>
                      <a:pPr indent="0" lvl="0" marL="0" rtl="0" algn="ctr">
                        <a:spcBef>
                          <a:spcPts val="0"/>
                        </a:spcBef>
                        <a:spcAft>
                          <a:spcPts val="0"/>
                        </a:spcAft>
                        <a:buNone/>
                      </a:pPr>
                      <a:r>
                        <a:rPr lang="ca" sz="900"/>
                        <a:t>27.481</a:t>
                      </a:r>
                      <a:endParaRPr sz="900"/>
                    </a:p>
                  </a:txBody>
                  <a:tcPr marT="63500" marB="63500" marR="63500" marL="63500"/>
                </a:tc>
                <a:tc>
                  <a:txBody>
                    <a:bodyPr/>
                    <a:lstStyle/>
                    <a:p>
                      <a:pPr indent="0" lvl="0" marL="0" rtl="0" algn="ctr">
                        <a:spcBef>
                          <a:spcPts val="0"/>
                        </a:spcBef>
                        <a:spcAft>
                          <a:spcPts val="0"/>
                        </a:spcAft>
                        <a:buNone/>
                      </a:pPr>
                      <a:r>
                        <a:rPr lang="ca" sz="900"/>
                        <a:t>22.142</a:t>
                      </a:r>
                      <a:endParaRPr sz="900"/>
                    </a:p>
                  </a:txBody>
                  <a:tcPr marT="63500" marB="63500" marR="63500" marL="63500"/>
                </a:tc>
                <a:tc>
                  <a:txBody>
                    <a:bodyPr/>
                    <a:lstStyle/>
                    <a:p>
                      <a:pPr indent="0" lvl="0" marL="0" rtl="0" algn="ctr">
                        <a:spcBef>
                          <a:spcPts val="0"/>
                        </a:spcBef>
                        <a:spcAft>
                          <a:spcPts val="0"/>
                        </a:spcAft>
                        <a:buNone/>
                      </a:pPr>
                      <a:r>
                        <a:rPr lang="ca" sz="900"/>
                        <a:t>32.497</a:t>
                      </a:r>
                      <a:endParaRPr sz="900"/>
                    </a:p>
                  </a:txBody>
                  <a:tcPr marT="63500" marB="63500" marR="63500" marL="63500"/>
                </a:tc>
                <a:tc>
                  <a:txBody>
                    <a:bodyPr/>
                    <a:lstStyle/>
                    <a:p>
                      <a:pPr indent="0" lvl="0" marL="0" rtl="0" algn="ctr">
                        <a:spcBef>
                          <a:spcPts val="0"/>
                        </a:spcBef>
                        <a:spcAft>
                          <a:spcPts val="0"/>
                        </a:spcAft>
                        <a:buNone/>
                      </a:pPr>
                      <a:r>
                        <a:rPr lang="ca" sz="900"/>
                        <a:t>34.703</a:t>
                      </a:r>
                      <a:endParaRPr sz="900"/>
                    </a:p>
                  </a:txBody>
                  <a:tcPr marT="63500" marB="63500" marR="63500" marL="63500"/>
                </a:tc>
                <a:tc>
                  <a:txBody>
                    <a:bodyPr/>
                    <a:lstStyle/>
                    <a:p>
                      <a:pPr indent="0" lvl="0" marL="0" rtl="0" algn="ctr">
                        <a:spcBef>
                          <a:spcPts val="0"/>
                        </a:spcBef>
                        <a:spcAft>
                          <a:spcPts val="0"/>
                        </a:spcAft>
                        <a:buNone/>
                      </a:pPr>
                      <a:r>
                        <a:rPr lang="ca" sz="900"/>
                        <a:t>38.650</a:t>
                      </a:r>
                      <a:endParaRPr sz="900"/>
                    </a:p>
                  </a:txBody>
                  <a:tcPr marT="63500" marB="63500" marR="63500" marL="63500"/>
                </a:tc>
                <a:tc>
                  <a:txBody>
                    <a:bodyPr/>
                    <a:lstStyle/>
                    <a:p>
                      <a:pPr indent="0" lvl="0" marL="0" rtl="0" algn="ctr">
                        <a:spcBef>
                          <a:spcPts val="0"/>
                        </a:spcBef>
                        <a:spcAft>
                          <a:spcPts val="0"/>
                        </a:spcAft>
                        <a:buNone/>
                      </a:pPr>
                      <a:r>
                        <a:rPr lang="ca" sz="900"/>
                        <a:t>52.223</a:t>
                      </a:r>
                      <a:endParaRPr sz="900"/>
                    </a:p>
                  </a:txBody>
                  <a:tcPr marT="63500" marB="63500" marR="63500" marL="63500"/>
                </a:tc>
              </a:tr>
              <a:tr h="256500">
                <a:tc>
                  <a:txBody>
                    <a:bodyPr/>
                    <a:lstStyle/>
                    <a:p>
                      <a:pPr indent="0" lvl="0" marL="0" rtl="0" algn="ctr">
                        <a:spcBef>
                          <a:spcPts val="0"/>
                        </a:spcBef>
                        <a:spcAft>
                          <a:spcPts val="0"/>
                        </a:spcAft>
                        <a:buNone/>
                      </a:pPr>
                      <a:r>
                        <a:rPr b="1" lang="ca" sz="900">
                          <a:solidFill>
                            <a:srgbClr val="0000FF"/>
                          </a:solidFill>
                        </a:rPr>
                        <a:t>SEO</a:t>
                      </a:r>
                      <a:endParaRPr b="1"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842</a:t>
                      </a:r>
                      <a:endParaRPr sz="900"/>
                    </a:p>
                  </a:txBody>
                  <a:tcPr marT="63500" marB="63500" marR="63500" marL="63500"/>
                </a:tc>
                <a:tc>
                  <a:txBody>
                    <a:bodyPr/>
                    <a:lstStyle/>
                    <a:p>
                      <a:pPr indent="0" lvl="0" marL="0" rtl="0" algn="ctr">
                        <a:spcBef>
                          <a:spcPts val="0"/>
                        </a:spcBef>
                        <a:spcAft>
                          <a:spcPts val="0"/>
                        </a:spcAft>
                        <a:buNone/>
                      </a:pPr>
                      <a:r>
                        <a:rPr lang="ca" sz="900"/>
                        <a:t>4.119</a:t>
                      </a:r>
                      <a:endParaRPr sz="900"/>
                    </a:p>
                  </a:txBody>
                  <a:tcPr marT="63500" marB="63500" marR="63500" marL="63500"/>
                </a:tc>
                <a:tc>
                  <a:txBody>
                    <a:bodyPr/>
                    <a:lstStyle/>
                    <a:p>
                      <a:pPr indent="0" lvl="0" marL="0" rtl="0" algn="ctr">
                        <a:spcBef>
                          <a:spcPts val="0"/>
                        </a:spcBef>
                        <a:spcAft>
                          <a:spcPts val="0"/>
                        </a:spcAft>
                        <a:buNone/>
                      </a:pPr>
                      <a:r>
                        <a:rPr lang="ca" sz="900"/>
                        <a:t>6.062</a:t>
                      </a:r>
                      <a:endParaRPr sz="900"/>
                    </a:p>
                  </a:txBody>
                  <a:tcPr marT="63500" marB="63500" marR="63500" marL="63500"/>
                </a:tc>
                <a:tc>
                  <a:txBody>
                    <a:bodyPr/>
                    <a:lstStyle/>
                    <a:p>
                      <a:pPr indent="0" lvl="0" marL="0" rtl="0" algn="ctr">
                        <a:spcBef>
                          <a:spcPts val="0"/>
                        </a:spcBef>
                        <a:spcAft>
                          <a:spcPts val="0"/>
                        </a:spcAft>
                        <a:buNone/>
                      </a:pPr>
                      <a:r>
                        <a:rPr lang="ca" sz="900"/>
                        <a:t>8.482</a:t>
                      </a:r>
                      <a:endParaRPr sz="900"/>
                    </a:p>
                  </a:txBody>
                  <a:tcPr marT="63500" marB="63500" marR="63500" marL="63500"/>
                </a:tc>
                <a:tc>
                  <a:txBody>
                    <a:bodyPr/>
                    <a:lstStyle/>
                    <a:p>
                      <a:pPr indent="0" lvl="0" marL="0" rtl="0" algn="ctr">
                        <a:spcBef>
                          <a:spcPts val="0"/>
                        </a:spcBef>
                        <a:spcAft>
                          <a:spcPts val="0"/>
                        </a:spcAft>
                        <a:buNone/>
                      </a:pPr>
                      <a:r>
                        <a:rPr lang="ca" sz="900"/>
                        <a:t>8.982</a:t>
                      </a:r>
                      <a:endParaRPr sz="900"/>
                    </a:p>
                  </a:txBody>
                  <a:tcPr marT="63500" marB="63500" marR="63500" marL="63500"/>
                </a:tc>
                <a:tc>
                  <a:txBody>
                    <a:bodyPr/>
                    <a:lstStyle/>
                    <a:p>
                      <a:pPr indent="0" lvl="0" marL="0" rtl="0" algn="ctr">
                        <a:spcBef>
                          <a:spcPts val="0"/>
                        </a:spcBef>
                        <a:spcAft>
                          <a:spcPts val="0"/>
                        </a:spcAft>
                        <a:buNone/>
                      </a:pPr>
                      <a:r>
                        <a:rPr lang="ca" sz="900"/>
                        <a:t>6.595</a:t>
                      </a:r>
                      <a:endParaRPr sz="900"/>
                    </a:p>
                  </a:txBody>
                  <a:tcPr marT="63500" marB="63500" marR="63500" marL="63500"/>
                </a:tc>
                <a:tc>
                  <a:txBody>
                    <a:bodyPr/>
                    <a:lstStyle/>
                    <a:p>
                      <a:pPr indent="0" lvl="0" marL="0" rtl="0" algn="ctr">
                        <a:spcBef>
                          <a:spcPts val="0"/>
                        </a:spcBef>
                        <a:spcAft>
                          <a:spcPts val="0"/>
                        </a:spcAft>
                        <a:buNone/>
                      </a:pPr>
                      <a:r>
                        <a:rPr lang="ca" sz="900"/>
                        <a:t>5.756</a:t>
                      </a:r>
                      <a:endParaRPr sz="900"/>
                    </a:p>
                  </a:txBody>
                  <a:tcPr marT="63500" marB="63500" marR="63500" marL="63500"/>
                </a:tc>
                <a:tc>
                  <a:txBody>
                    <a:bodyPr/>
                    <a:lstStyle/>
                    <a:p>
                      <a:pPr indent="0" lvl="0" marL="0" rtl="0" algn="ctr">
                        <a:spcBef>
                          <a:spcPts val="0"/>
                        </a:spcBef>
                        <a:spcAft>
                          <a:spcPts val="0"/>
                        </a:spcAft>
                        <a:buNone/>
                      </a:pPr>
                      <a:r>
                        <a:rPr lang="ca" sz="900"/>
                        <a:t>9.749</a:t>
                      </a:r>
                      <a:endParaRPr sz="900"/>
                    </a:p>
                  </a:txBody>
                  <a:tcPr marT="63500" marB="63500" marR="63500" marL="63500"/>
                </a:tc>
                <a:tc>
                  <a:txBody>
                    <a:bodyPr/>
                    <a:lstStyle/>
                    <a:p>
                      <a:pPr indent="0" lvl="0" marL="0" rtl="0" algn="ctr">
                        <a:spcBef>
                          <a:spcPts val="0"/>
                        </a:spcBef>
                        <a:spcAft>
                          <a:spcPts val="0"/>
                        </a:spcAft>
                        <a:buNone/>
                      </a:pPr>
                      <a:r>
                        <a:rPr lang="ca" sz="900"/>
                        <a:t>12.146</a:t>
                      </a:r>
                      <a:endParaRPr sz="900"/>
                    </a:p>
                  </a:txBody>
                  <a:tcPr marT="63500" marB="63500" marR="63500" marL="63500"/>
                </a:tc>
                <a:tc>
                  <a:txBody>
                    <a:bodyPr/>
                    <a:lstStyle/>
                    <a:p>
                      <a:pPr indent="0" lvl="0" marL="0" rtl="0" algn="ctr">
                        <a:spcBef>
                          <a:spcPts val="0"/>
                        </a:spcBef>
                        <a:spcAft>
                          <a:spcPts val="0"/>
                        </a:spcAft>
                        <a:buNone/>
                      </a:pPr>
                      <a:r>
                        <a:rPr lang="ca" sz="900"/>
                        <a:t>15.460</a:t>
                      </a:r>
                      <a:endParaRPr sz="900"/>
                    </a:p>
                  </a:txBody>
                  <a:tcPr marT="63500" marB="63500" marR="63500" marL="63500"/>
                </a:tc>
                <a:tc>
                  <a:txBody>
                    <a:bodyPr/>
                    <a:lstStyle/>
                    <a:p>
                      <a:pPr indent="0" lvl="0" marL="0" rtl="0" algn="ctr">
                        <a:spcBef>
                          <a:spcPts val="0"/>
                        </a:spcBef>
                        <a:spcAft>
                          <a:spcPts val="0"/>
                        </a:spcAft>
                        <a:buNone/>
                      </a:pPr>
                      <a:r>
                        <a:rPr lang="ca" sz="900"/>
                        <a:t>23.500</a:t>
                      </a:r>
                      <a:endParaRPr sz="900"/>
                    </a:p>
                  </a:txBody>
                  <a:tcPr marT="63500" marB="63500" marR="63500" marL="63500"/>
                </a:tc>
              </a:tr>
              <a:tr h="256500">
                <a:tc>
                  <a:txBody>
                    <a:bodyPr/>
                    <a:lstStyle/>
                    <a:p>
                      <a:pPr indent="0" lvl="0" marL="0" rtl="0" algn="ctr">
                        <a:spcBef>
                          <a:spcPts val="0"/>
                        </a:spcBef>
                        <a:spcAft>
                          <a:spcPts val="0"/>
                        </a:spcAft>
                        <a:buNone/>
                      </a:pPr>
                      <a:r>
                        <a:rPr b="1" lang="ca" sz="900">
                          <a:solidFill>
                            <a:srgbClr val="0000FF"/>
                          </a:solidFill>
                        </a:rPr>
                        <a:t>PPC</a:t>
                      </a:r>
                      <a:endParaRPr b="1"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11.866</a:t>
                      </a:r>
                      <a:endParaRPr sz="900"/>
                    </a:p>
                  </a:txBody>
                  <a:tcPr marT="63500" marB="63500" marR="63500" marL="63500"/>
                </a:tc>
                <a:tc>
                  <a:txBody>
                    <a:bodyPr/>
                    <a:lstStyle/>
                    <a:p>
                      <a:pPr indent="0" lvl="0" marL="0" rtl="0" algn="ctr">
                        <a:spcBef>
                          <a:spcPts val="0"/>
                        </a:spcBef>
                        <a:spcAft>
                          <a:spcPts val="0"/>
                        </a:spcAft>
                        <a:buNone/>
                      </a:pPr>
                      <a:r>
                        <a:rPr lang="ca" sz="900"/>
                        <a:t>83.276</a:t>
                      </a:r>
                      <a:endParaRPr sz="900"/>
                    </a:p>
                  </a:txBody>
                  <a:tcPr marT="63500" marB="63500" marR="63500" marL="63500"/>
                </a:tc>
                <a:tc>
                  <a:txBody>
                    <a:bodyPr/>
                    <a:lstStyle/>
                    <a:p>
                      <a:pPr indent="0" lvl="0" marL="0" rtl="0" algn="ctr">
                        <a:spcBef>
                          <a:spcPts val="0"/>
                        </a:spcBef>
                        <a:spcAft>
                          <a:spcPts val="0"/>
                        </a:spcAft>
                        <a:buNone/>
                      </a:pPr>
                      <a:r>
                        <a:rPr lang="ca" sz="900"/>
                        <a:t>98.852</a:t>
                      </a:r>
                      <a:endParaRPr sz="900"/>
                    </a:p>
                  </a:txBody>
                  <a:tcPr marT="63500" marB="63500" marR="63500" marL="63500"/>
                </a:tc>
                <a:tc>
                  <a:txBody>
                    <a:bodyPr/>
                    <a:lstStyle/>
                    <a:p>
                      <a:pPr indent="0" lvl="0" marL="0" rtl="0" algn="ctr">
                        <a:spcBef>
                          <a:spcPts val="0"/>
                        </a:spcBef>
                        <a:spcAft>
                          <a:spcPts val="0"/>
                        </a:spcAft>
                        <a:buNone/>
                      </a:pPr>
                      <a:r>
                        <a:rPr lang="ca" sz="900"/>
                        <a:t>69.719</a:t>
                      </a:r>
                      <a:endParaRPr sz="900"/>
                    </a:p>
                  </a:txBody>
                  <a:tcPr marT="63500" marB="63500" marR="63500" marL="63500"/>
                </a:tc>
                <a:tc>
                  <a:txBody>
                    <a:bodyPr/>
                    <a:lstStyle/>
                    <a:p>
                      <a:pPr indent="0" lvl="0" marL="0" rtl="0" algn="ctr">
                        <a:spcBef>
                          <a:spcPts val="0"/>
                        </a:spcBef>
                        <a:spcAft>
                          <a:spcPts val="0"/>
                        </a:spcAft>
                        <a:buNone/>
                      </a:pPr>
                      <a:r>
                        <a:rPr lang="ca" sz="900"/>
                        <a:t>48.069</a:t>
                      </a:r>
                      <a:endParaRPr sz="900"/>
                    </a:p>
                  </a:txBody>
                  <a:tcPr marT="63500" marB="63500" marR="63500" marL="63500"/>
                </a:tc>
                <a:tc>
                  <a:txBody>
                    <a:bodyPr/>
                    <a:lstStyle/>
                    <a:p>
                      <a:pPr indent="0" lvl="0" marL="0" rtl="0" algn="ctr">
                        <a:spcBef>
                          <a:spcPts val="0"/>
                        </a:spcBef>
                        <a:spcAft>
                          <a:spcPts val="0"/>
                        </a:spcAft>
                        <a:buNone/>
                      </a:pPr>
                      <a:r>
                        <a:rPr lang="ca" sz="900"/>
                        <a:t>35.932</a:t>
                      </a:r>
                      <a:endParaRPr sz="900"/>
                    </a:p>
                  </a:txBody>
                  <a:tcPr marT="63500" marB="63500" marR="63500" marL="63500"/>
                </a:tc>
                <a:tc>
                  <a:txBody>
                    <a:bodyPr/>
                    <a:lstStyle/>
                    <a:p>
                      <a:pPr indent="0" lvl="0" marL="0" rtl="0" algn="ctr">
                        <a:spcBef>
                          <a:spcPts val="0"/>
                        </a:spcBef>
                        <a:spcAft>
                          <a:spcPts val="0"/>
                        </a:spcAft>
                        <a:buNone/>
                      </a:pPr>
                      <a:r>
                        <a:rPr lang="ca" sz="900"/>
                        <a:t>20.886</a:t>
                      </a:r>
                      <a:endParaRPr sz="900"/>
                    </a:p>
                  </a:txBody>
                  <a:tcPr marT="63500" marB="63500" marR="63500" marL="63500"/>
                </a:tc>
                <a:tc>
                  <a:txBody>
                    <a:bodyPr/>
                    <a:lstStyle/>
                    <a:p>
                      <a:pPr indent="0" lvl="0" marL="0" rtl="0" algn="ctr">
                        <a:spcBef>
                          <a:spcPts val="0"/>
                        </a:spcBef>
                        <a:spcAft>
                          <a:spcPts val="0"/>
                        </a:spcAft>
                        <a:buNone/>
                      </a:pPr>
                      <a:r>
                        <a:rPr lang="ca" sz="900"/>
                        <a:t>16.386</a:t>
                      </a:r>
                      <a:endParaRPr sz="900"/>
                    </a:p>
                  </a:txBody>
                  <a:tcPr marT="63500" marB="63500" marR="63500" marL="63500"/>
                </a:tc>
                <a:tc>
                  <a:txBody>
                    <a:bodyPr/>
                    <a:lstStyle/>
                    <a:p>
                      <a:pPr indent="0" lvl="0" marL="0" rtl="0" algn="ctr">
                        <a:spcBef>
                          <a:spcPts val="0"/>
                        </a:spcBef>
                        <a:spcAft>
                          <a:spcPts val="0"/>
                        </a:spcAft>
                        <a:buNone/>
                      </a:pPr>
                      <a:r>
                        <a:rPr lang="ca" sz="900"/>
                        <a:t>22.748</a:t>
                      </a:r>
                      <a:endParaRPr sz="900"/>
                    </a:p>
                  </a:txBody>
                  <a:tcPr marT="63500" marB="63500" marR="63500" marL="63500"/>
                </a:tc>
                <a:tc>
                  <a:txBody>
                    <a:bodyPr/>
                    <a:lstStyle/>
                    <a:p>
                      <a:pPr indent="0" lvl="0" marL="0" rtl="0" algn="ctr">
                        <a:spcBef>
                          <a:spcPts val="0"/>
                        </a:spcBef>
                        <a:spcAft>
                          <a:spcPts val="0"/>
                        </a:spcAft>
                        <a:buNone/>
                      </a:pPr>
                      <a:r>
                        <a:rPr lang="ca" sz="900"/>
                        <a:t>22.557</a:t>
                      </a:r>
                      <a:endParaRPr sz="900"/>
                    </a:p>
                  </a:txBody>
                  <a:tcPr marT="63500" marB="63500" marR="63500" marL="63500"/>
                </a:tc>
                <a:tc>
                  <a:txBody>
                    <a:bodyPr/>
                    <a:lstStyle/>
                    <a:p>
                      <a:pPr indent="0" lvl="0" marL="0" rtl="0" algn="ctr">
                        <a:spcBef>
                          <a:spcPts val="0"/>
                        </a:spcBef>
                        <a:spcAft>
                          <a:spcPts val="0"/>
                        </a:spcAft>
                        <a:buNone/>
                      </a:pPr>
                      <a:r>
                        <a:rPr lang="ca" sz="900"/>
                        <a:t>23.190</a:t>
                      </a:r>
                      <a:endParaRPr sz="900"/>
                    </a:p>
                  </a:txBody>
                  <a:tcPr marT="63500" marB="63500" marR="63500" marL="63500"/>
                </a:tc>
                <a:tc>
                  <a:txBody>
                    <a:bodyPr/>
                    <a:lstStyle/>
                    <a:p>
                      <a:pPr indent="0" lvl="0" marL="0" rtl="0" algn="ctr">
                        <a:spcBef>
                          <a:spcPts val="0"/>
                        </a:spcBef>
                        <a:spcAft>
                          <a:spcPts val="0"/>
                        </a:spcAft>
                        <a:buNone/>
                      </a:pPr>
                      <a:r>
                        <a:rPr lang="ca" sz="900"/>
                        <a:t>28.723</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LZ                                                  </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11.866</a:t>
                      </a:r>
                      <a:endParaRPr sz="900"/>
                    </a:p>
                  </a:txBody>
                  <a:tcPr marT="63500" marB="63500" marR="63500" marL="63500"/>
                </a:tc>
                <a:tc>
                  <a:txBody>
                    <a:bodyPr/>
                    <a:lstStyle/>
                    <a:p>
                      <a:pPr indent="0" lvl="0" marL="0" rtl="0" algn="ctr">
                        <a:spcBef>
                          <a:spcPts val="0"/>
                        </a:spcBef>
                        <a:spcAft>
                          <a:spcPts val="0"/>
                        </a:spcAft>
                        <a:buNone/>
                      </a:pPr>
                      <a:r>
                        <a:rPr lang="ca" sz="900"/>
                        <a:t>83.276</a:t>
                      </a:r>
                      <a:endParaRPr sz="900"/>
                    </a:p>
                  </a:txBody>
                  <a:tcPr marT="63500" marB="63500" marR="63500" marL="63500"/>
                </a:tc>
                <a:tc>
                  <a:txBody>
                    <a:bodyPr/>
                    <a:lstStyle/>
                    <a:p>
                      <a:pPr indent="0" lvl="0" marL="0" rtl="0" algn="ctr">
                        <a:spcBef>
                          <a:spcPts val="0"/>
                        </a:spcBef>
                        <a:spcAft>
                          <a:spcPts val="0"/>
                        </a:spcAft>
                        <a:buNone/>
                      </a:pPr>
                      <a:r>
                        <a:rPr lang="ca" sz="900"/>
                        <a:t>98.852</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BF</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23.190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NV</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28.723</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DIP</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11.703</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DIG</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3.148</a:t>
                      </a:r>
                      <a:endParaRPr sz="900"/>
                    </a:p>
                  </a:txBody>
                  <a:tcPr marT="63500" marB="63500" marR="63500" marL="63500"/>
                </a:tc>
                <a:tc>
                  <a:txBody>
                    <a:bodyPr/>
                    <a:lstStyle/>
                    <a:p>
                      <a:pPr indent="0" lvl="0" marL="0" rtl="0" algn="ctr">
                        <a:spcBef>
                          <a:spcPts val="0"/>
                        </a:spcBef>
                        <a:spcAft>
                          <a:spcPts val="0"/>
                        </a:spcAft>
                        <a:buNone/>
                      </a:pPr>
                      <a:r>
                        <a:rPr lang="ca" sz="900"/>
                        <a:t>6.296</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DIM</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6.104</a:t>
                      </a:r>
                      <a:endParaRPr sz="900"/>
                    </a:p>
                  </a:txBody>
                  <a:tcPr marT="63500" marB="63500" marR="63500" marL="63500"/>
                </a:tc>
                <a:tc>
                  <a:txBody>
                    <a:bodyPr/>
                    <a:lstStyle/>
                    <a:p>
                      <a:pPr indent="0" lvl="0" marL="0" rtl="0" algn="ctr">
                        <a:spcBef>
                          <a:spcPts val="0"/>
                        </a:spcBef>
                        <a:spcAft>
                          <a:spcPts val="0"/>
                        </a:spcAft>
                        <a:buNone/>
                      </a:pPr>
                      <a:r>
                        <a:rPr lang="ca" sz="900"/>
                        <a:t>6.105</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EV</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6.035</a:t>
                      </a:r>
                      <a:endParaRPr sz="900"/>
                    </a:p>
                  </a:txBody>
                  <a:tcPr marT="63500" marB="63500" marR="63500" marL="63500"/>
                </a:tc>
                <a:tc>
                  <a:txBody>
                    <a:bodyPr/>
                    <a:lstStyle/>
                    <a:p>
                      <a:pPr indent="0" lvl="0" marL="0" rtl="0" algn="ctr">
                        <a:spcBef>
                          <a:spcPts val="0"/>
                        </a:spcBef>
                        <a:spcAft>
                          <a:spcPts val="0"/>
                        </a:spcAft>
                        <a:buNone/>
                      </a:pPr>
                      <a:r>
                        <a:rPr lang="ca" sz="900"/>
                        <a:t>10.090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r">
                        <a:spcBef>
                          <a:spcPts val="0"/>
                        </a:spcBef>
                        <a:spcAft>
                          <a:spcPts val="0"/>
                        </a:spcAft>
                        <a:buNone/>
                      </a:pPr>
                      <a:r>
                        <a:rPr lang="ca" sz="900">
                          <a:solidFill>
                            <a:srgbClr val="0000FF"/>
                          </a:solidFill>
                        </a:rPr>
                        <a:t>TP</a:t>
                      </a:r>
                      <a:endParaRPr sz="900">
                        <a:solidFill>
                          <a:srgbClr val="0000FF"/>
                        </a:solidFill>
                      </a:endParaRPr>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69.719</a:t>
                      </a:r>
                      <a:endParaRPr sz="900"/>
                    </a:p>
                  </a:txBody>
                  <a:tcPr marT="63500" marB="63500" marR="63500" marL="63500"/>
                </a:tc>
                <a:tc>
                  <a:txBody>
                    <a:bodyPr/>
                    <a:lstStyle/>
                    <a:p>
                      <a:pPr indent="0" lvl="0" marL="0" rtl="0" algn="ctr">
                        <a:spcBef>
                          <a:spcPts val="0"/>
                        </a:spcBef>
                        <a:spcAft>
                          <a:spcPts val="0"/>
                        </a:spcAft>
                        <a:buNone/>
                      </a:pPr>
                      <a:r>
                        <a:rPr lang="ca" sz="900"/>
                        <a:t>48.069</a:t>
                      </a:r>
                      <a:endParaRPr sz="900"/>
                    </a:p>
                  </a:txBody>
                  <a:tcPr marT="63500" marB="63500" marR="63500" marL="63500"/>
                </a:tc>
                <a:tc>
                  <a:txBody>
                    <a:bodyPr/>
                    <a:lstStyle/>
                    <a:p>
                      <a:pPr indent="0" lvl="0" marL="0" rtl="0" algn="ctr">
                        <a:spcBef>
                          <a:spcPts val="0"/>
                        </a:spcBef>
                        <a:spcAft>
                          <a:spcPts val="0"/>
                        </a:spcAft>
                        <a:buNone/>
                      </a:pPr>
                      <a:r>
                        <a:rPr lang="ca" sz="900"/>
                        <a:t>35.932</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16.644</a:t>
                      </a:r>
                      <a:endParaRPr sz="900"/>
                    </a:p>
                  </a:txBody>
                  <a:tcPr marT="63500" marB="63500" marR="63500" marL="63500"/>
                </a:tc>
                <a:tc>
                  <a:txBody>
                    <a:bodyPr/>
                    <a:lstStyle/>
                    <a:p>
                      <a:pPr indent="0" lvl="0" marL="0" rtl="0" algn="ctr">
                        <a:spcBef>
                          <a:spcPts val="0"/>
                        </a:spcBef>
                        <a:spcAft>
                          <a:spcPts val="0"/>
                        </a:spcAft>
                        <a:buNone/>
                      </a:pPr>
                      <a:r>
                        <a:rPr lang="ca" sz="900"/>
                        <a:t>16.452</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c>
                  <a:txBody>
                    <a:bodyPr/>
                    <a:lstStyle/>
                    <a:p>
                      <a:pPr indent="0" lvl="0" marL="0" rtl="0" algn="ctr">
                        <a:spcBef>
                          <a:spcPts val="0"/>
                        </a:spcBef>
                        <a:spcAft>
                          <a:spcPts val="0"/>
                        </a:spcAft>
                        <a:buNone/>
                      </a:pPr>
                      <a:r>
                        <a:rPr lang="ca" sz="900"/>
                        <a:t>0</a:t>
                      </a:r>
                      <a:endParaRPr sz="900"/>
                    </a:p>
                  </a:txBody>
                  <a:tcPr marT="63500" marB="63500" marR="63500" marL="63500"/>
                </a:tc>
              </a:tr>
              <a:tr h="256500">
                <a:tc>
                  <a:txBody>
                    <a:bodyPr/>
                    <a:lstStyle/>
                    <a:p>
                      <a:pPr indent="0" lvl="0" marL="0" rtl="0" algn="ctr">
                        <a:spcBef>
                          <a:spcPts val="0"/>
                        </a:spcBef>
                        <a:spcAft>
                          <a:spcPts val="0"/>
                        </a:spcAft>
                        <a:buNone/>
                      </a:pPr>
                      <a:r>
                        <a:rPr b="1" lang="ca" sz="900"/>
                        <a:t>Fidelización</a:t>
                      </a:r>
                      <a:endParaRPr b="1" sz="900"/>
                    </a:p>
                  </a:txBody>
                  <a:tcPr marT="63500" marB="63500" marR="63500" marL="63500"/>
                </a:tc>
                <a:tc>
                  <a:txBody>
                    <a:bodyPr/>
                    <a:lstStyle/>
                    <a:p>
                      <a:pPr indent="0" lvl="0" marL="0" rtl="0" algn="ctr">
                        <a:spcBef>
                          <a:spcPts val="0"/>
                        </a:spcBef>
                        <a:spcAft>
                          <a:spcPts val="0"/>
                        </a:spcAft>
                        <a:buNone/>
                      </a:pPr>
                      <a:r>
                        <a:rPr lang="ca" sz="900"/>
                        <a:t>225</a:t>
                      </a:r>
                      <a:endParaRPr sz="900"/>
                    </a:p>
                  </a:txBody>
                  <a:tcPr marT="63500" marB="63500" marR="63500" marL="63500"/>
                </a:tc>
                <a:tc>
                  <a:txBody>
                    <a:bodyPr/>
                    <a:lstStyle/>
                    <a:p>
                      <a:pPr indent="0" lvl="0" marL="0" rtl="0" algn="ctr">
                        <a:spcBef>
                          <a:spcPts val="0"/>
                        </a:spcBef>
                        <a:spcAft>
                          <a:spcPts val="0"/>
                        </a:spcAft>
                        <a:buNone/>
                      </a:pPr>
                      <a:r>
                        <a:rPr lang="ca" sz="900"/>
                        <a:t>1.800</a:t>
                      </a:r>
                      <a:endParaRPr sz="900"/>
                    </a:p>
                  </a:txBody>
                  <a:tcPr marT="63500" marB="63500" marR="63500" marL="63500"/>
                </a:tc>
                <a:tc>
                  <a:txBody>
                    <a:bodyPr/>
                    <a:lstStyle/>
                    <a:p>
                      <a:pPr indent="0" lvl="0" marL="0" rtl="0" algn="ctr">
                        <a:spcBef>
                          <a:spcPts val="0"/>
                        </a:spcBef>
                        <a:spcAft>
                          <a:spcPts val="0"/>
                        </a:spcAft>
                        <a:buNone/>
                      </a:pPr>
                      <a:r>
                        <a:rPr lang="ca" sz="900"/>
                        <a:t>2.700</a:t>
                      </a:r>
                      <a:endParaRPr sz="900"/>
                    </a:p>
                  </a:txBody>
                  <a:tcPr marT="63500" marB="63500" marR="63500" marL="63500"/>
                </a:tc>
                <a:tc>
                  <a:txBody>
                    <a:bodyPr/>
                    <a:lstStyle/>
                    <a:p>
                      <a:pPr indent="0" lvl="0" marL="0" rtl="0" algn="ctr">
                        <a:spcBef>
                          <a:spcPts val="0"/>
                        </a:spcBef>
                        <a:spcAft>
                          <a:spcPts val="0"/>
                        </a:spcAft>
                        <a:buNone/>
                      </a:pPr>
                      <a:r>
                        <a:rPr lang="ca" sz="900"/>
                        <a:t>2.250</a:t>
                      </a:r>
                      <a:endParaRPr sz="900"/>
                    </a:p>
                  </a:txBody>
                  <a:tcPr marT="63500" marB="63500" marR="63500" marL="63500"/>
                </a:tc>
                <a:tc>
                  <a:txBody>
                    <a:bodyPr/>
                    <a:lstStyle/>
                    <a:p>
                      <a:pPr indent="0" lvl="0" marL="0" rtl="0" algn="ctr">
                        <a:spcBef>
                          <a:spcPts val="0"/>
                        </a:spcBef>
                        <a:spcAft>
                          <a:spcPts val="0"/>
                        </a:spcAft>
                        <a:buNone/>
                      </a:pPr>
                      <a:r>
                        <a:rPr lang="ca" sz="900"/>
                        <a:t>1.800</a:t>
                      </a:r>
                      <a:endParaRPr sz="900"/>
                    </a:p>
                  </a:txBody>
                  <a:tcPr marT="63500" marB="63500" marR="63500" marL="63500"/>
                </a:tc>
                <a:tc>
                  <a:txBody>
                    <a:bodyPr/>
                    <a:lstStyle/>
                    <a:p>
                      <a:pPr indent="0" lvl="0" marL="0" rtl="0" algn="ctr">
                        <a:spcBef>
                          <a:spcPts val="0"/>
                        </a:spcBef>
                        <a:spcAft>
                          <a:spcPts val="0"/>
                        </a:spcAft>
                        <a:buNone/>
                      </a:pPr>
                      <a:r>
                        <a:rPr lang="ca" sz="900"/>
                        <a:t>1.575</a:t>
                      </a:r>
                      <a:endParaRPr sz="900"/>
                    </a:p>
                  </a:txBody>
                  <a:tcPr marT="63500" marB="63500" marR="63500" marL="63500"/>
                </a:tc>
                <a:tc>
                  <a:txBody>
                    <a:bodyPr/>
                    <a:lstStyle/>
                    <a:p>
                      <a:pPr indent="0" lvl="0" marL="0" rtl="0" algn="ctr">
                        <a:spcBef>
                          <a:spcPts val="0"/>
                        </a:spcBef>
                        <a:spcAft>
                          <a:spcPts val="0"/>
                        </a:spcAft>
                        <a:buNone/>
                      </a:pPr>
                      <a:r>
                        <a:rPr lang="ca" sz="900"/>
                        <a:t>8.741</a:t>
                      </a:r>
                      <a:endParaRPr sz="900"/>
                    </a:p>
                  </a:txBody>
                  <a:tcPr marT="63500" marB="63500" marR="63500" marL="63500"/>
                </a:tc>
                <a:tc>
                  <a:txBody>
                    <a:bodyPr/>
                    <a:lstStyle/>
                    <a:p>
                      <a:pPr indent="0" lvl="0" marL="0" rtl="0" algn="ctr">
                        <a:spcBef>
                          <a:spcPts val="0"/>
                        </a:spcBef>
                        <a:spcAft>
                          <a:spcPts val="0"/>
                        </a:spcAft>
                        <a:buNone/>
                      </a:pPr>
                      <a:r>
                        <a:rPr lang="ca" sz="900"/>
                        <a:t>6.614</a:t>
                      </a:r>
                      <a:endParaRPr sz="900"/>
                    </a:p>
                  </a:txBody>
                  <a:tcPr marT="63500" marB="63500" marR="63500" marL="63500"/>
                </a:tc>
                <a:tc>
                  <a:txBody>
                    <a:bodyPr/>
                    <a:lstStyle/>
                    <a:p>
                      <a:pPr indent="0" lvl="0" marL="0" rtl="0" algn="ctr">
                        <a:spcBef>
                          <a:spcPts val="0"/>
                        </a:spcBef>
                        <a:spcAft>
                          <a:spcPts val="0"/>
                        </a:spcAft>
                        <a:buNone/>
                      </a:pPr>
                      <a:r>
                        <a:rPr lang="ca" sz="900"/>
                        <a:t>4.441</a:t>
                      </a:r>
                      <a:endParaRPr sz="900"/>
                    </a:p>
                  </a:txBody>
                  <a:tcPr marT="63500" marB="63500" marR="63500" marL="63500"/>
                </a:tc>
                <a:tc>
                  <a:txBody>
                    <a:bodyPr/>
                    <a:lstStyle/>
                    <a:p>
                      <a:pPr indent="0" lvl="0" marL="0" rtl="0" algn="ctr">
                        <a:spcBef>
                          <a:spcPts val="0"/>
                        </a:spcBef>
                        <a:spcAft>
                          <a:spcPts val="0"/>
                        </a:spcAft>
                        <a:buNone/>
                      </a:pPr>
                      <a:r>
                        <a:rPr lang="ca" sz="900"/>
                        <a:t>4.800</a:t>
                      </a:r>
                      <a:endParaRPr sz="900"/>
                    </a:p>
                  </a:txBody>
                  <a:tcPr marT="63500" marB="63500" marR="63500" marL="63500"/>
                </a:tc>
                <a:tc>
                  <a:txBody>
                    <a:bodyPr/>
                    <a:lstStyle/>
                    <a:p>
                      <a:pPr indent="0" lvl="0" marL="0" rtl="0" algn="ctr">
                        <a:spcBef>
                          <a:spcPts val="0"/>
                        </a:spcBef>
                        <a:spcAft>
                          <a:spcPts val="0"/>
                        </a:spcAft>
                        <a:buNone/>
                      </a:pPr>
                      <a:r>
                        <a:rPr lang="ca" sz="900"/>
                        <a:t>7.847</a:t>
                      </a:r>
                      <a:endParaRPr sz="900"/>
                    </a:p>
                  </a:txBody>
                  <a:tcPr marT="63500" marB="63500" marR="63500" marL="63500"/>
                </a:tc>
                <a:tc>
                  <a:txBody>
                    <a:bodyPr/>
                    <a:lstStyle/>
                    <a:p>
                      <a:pPr indent="0" lvl="0" marL="0" rtl="0" algn="ctr">
                        <a:spcBef>
                          <a:spcPts val="0"/>
                        </a:spcBef>
                        <a:spcAft>
                          <a:spcPts val="0"/>
                        </a:spcAft>
                        <a:buNone/>
                      </a:pPr>
                      <a:r>
                        <a:rPr lang="ca" sz="900"/>
                        <a:t>13.489</a:t>
                      </a:r>
                      <a:endParaRPr sz="900"/>
                    </a:p>
                  </a:txBody>
                  <a:tcPr marT="63500" marB="63500" marR="63500" marL="63500"/>
                </a:tc>
              </a:tr>
              <a:tr h="256500">
                <a:tc>
                  <a:txBody>
                    <a:bodyPr/>
                    <a:lstStyle/>
                    <a:p>
                      <a:pPr indent="0" lvl="0" marL="0" rtl="0" algn="ctr">
                        <a:spcBef>
                          <a:spcPts val="0"/>
                        </a:spcBef>
                        <a:spcAft>
                          <a:spcPts val="0"/>
                        </a:spcAft>
                        <a:buNone/>
                      </a:pPr>
                      <a:r>
                        <a:rPr b="1" lang="ca" sz="900"/>
                        <a:t>Recomendación</a:t>
                      </a:r>
                      <a:endParaRPr b="1" sz="900"/>
                    </a:p>
                  </a:txBody>
                  <a:tcPr marT="63500" marB="63500" marR="63500" marL="63500"/>
                </a:tc>
                <a:tc>
                  <a:txBody>
                    <a:bodyPr/>
                    <a:lstStyle/>
                    <a:p>
                      <a:pPr indent="0" lvl="0" marL="0" rtl="0" algn="ctr">
                        <a:spcBef>
                          <a:spcPts val="0"/>
                        </a:spcBef>
                        <a:spcAft>
                          <a:spcPts val="0"/>
                        </a:spcAft>
                        <a:buNone/>
                      </a:pPr>
                      <a:r>
                        <a:rPr lang="ca" sz="900"/>
                        <a:t>75</a:t>
                      </a:r>
                      <a:endParaRPr sz="900"/>
                    </a:p>
                  </a:txBody>
                  <a:tcPr marT="63500" marB="63500" marR="63500" marL="63500"/>
                </a:tc>
                <a:tc>
                  <a:txBody>
                    <a:bodyPr/>
                    <a:lstStyle/>
                    <a:p>
                      <a:pPr indent="0" lvl="0" marL="0" rtl="0" algn="ctr">
                        <a:spcBef>
                          <a:spcPts val="0"/>
                        </a:spcBef>
                        <a:spcAft>
                          <a:spcPts val="0"/>
                        </a:spcAft>
                        <a:buNone/>
                      </a:pPr>
                      <a:r>
                        <a:rPr lang="ca" sz="900"/>
                        <a:t>600</a:t>
                      </a:r>
                      <a:endParaRPr sz="900"/>
                    </a:p>
                  </a:txBody>
                  <a:tcPr marT="63500" marB="63500" marR="63500" marL="63500"/>
                </a:tc>
                <a:tc>
                  <a:txBody>
                    <a:bodyPr/>
                    <a:lstStyle/>
                    <a:p>
                      <a:pPr indent="0" lvl="0" marL="0" rtl="0" algn="ctr">
                        <a:spcBef>
                          <a:spcPts val="0"/>
                        </a:spcBef>
                        <a:spcAft>
                          <a:spcPts val="0"/>
                        </a:spcAft>
                        <a:buNone/>
                      </a:pPr>
                      <a:r>
                        <a:rPr lang="ca" sz="900"/>
                        <a:t>900</a:t>
                      </a:r>
                      <a:endParaRPr sz="900"/>
                    </a:p>
                  </a:txBody>
                  <a:tcPr marT="63500" marB="63500" marR="63500" marL="63500"/>
                </a:tc>
                <a:tc>
                  <a:txBody>
                    <a:bodyPr/>
                    <a:lstStyle/>
                    <a:p>
                      <a:pPr indent="0" lvl="0" marL="0" rtl="0" algn="ctr">
                        <a:spcBef>
                          <a:spcPts val="0"/>
                        </a:spcBef>
                        <a:spcAft>
                          <a:spcPts val="0"/>
                        </a:spcAft>
                        <a:buNone/>
                      </a:pPr>
                      <a:r>
                        <a:rPr lang="ca" sz="900"/>
                        <a:t>750</a:t>
                      </a:r>
                      <a:endParaRPr sz="900"/>
                    </a:p>
                  </a:txBody>
                  <a:tcPr marT="63500" marB="63500" marR="63500" marL="63500"/>
                </a:tc>
                <a:tc>
                  <a:txBody>
                    <a:bodyPr/>
                    <a:lstStyle/>
                    <a:p>
                      <a:pPr indent="0" lvl="0" marL="0" rtl="0" algn="ctr">
                        <a:spcBef>
                          <a:spcPts val="0"/>
                        </a:spcBef>
                        <a:spcAft>
                          <a:spcPts val="0"/>
                        </a:spcAft>
                        <a:buNone/>
                      </a:pPr>
                      <a:r>
                        <a:rPr lang="ca" sz="900"/>
                        <a:t>600</a:t>
                      </a:r>
                      <a:endParaRPr sz="900"/>
                    </a:p>
                  </a:txBody>
                  <a:tcPr marT="63500" marB="63500" marR="63500" marL="63500"/>
                </a:tc>
                <a:tc>
                  <a:txBody>
                    <a:bodyPr/>
                    <a:lstStyle/>
                    <a:p>
                      <a:pPr indent="0" lvl="0" marL="0" rtl="0" algn="ctr">
                        <a:spcBef>
                          <a:spcPts val="0"/>
                        </a:spcBef>
                        <a:spcAft>
                          <a:spcPts val="0"/>
                        </a:spcAft>
                        <a:buNone/>
                      </a:pPr>
                      <a:r>
                        <a:rPr lang="ca" sz="900"/>
                        <a:t>525</a:t>
                      </a:r>
                      <a:endParaRPr sz="900"/>
                    </a:p>
                  </a:txBody>
                  <a:tcPr marT="63500" marB="63500" marR="63500" marL="63500"/>
                </a:tc>
                <a:tc>
                  <a:txBody>
                    <a:bodyPr/>
                    <a:lstStyle/>
                    <a:p>
                      <a:pPr indent="0" lvl="0" marL="0" rtl="0" algn="ctr">
                        <a:spcBef>
                          <a:spcPts val="0"/>
                        </a:spcBef>
                        <a:spcAft>
                          <a:spcPts val="0"/>
                        </a:spcAft>
                        <a:buNone/>
                      </a:pPr>
                      <a:r>
                        <a:rPr lang="ca" sz="900"/>
                        <a:t>825</a:t>
                      </a:r>
                      <a:endParaRPr sz="900"/>
                    </a:p>
                  </a:txBody>
                  <a:tcPr marT="63500" marB="63500" marR="63500" marL="63500"/>
                </a:tc>
                <a:tc>
                  <a:txBody>
                    <a:bodyPr/>
                    <a:lstStyle/>
                    <a:p>
                      <a:pPr indent="0" lvl="0" marL="0" rtl="0" algn="ctr">
                        <a:spcBef>
                          <a:spcPts val="0"/>
                        </a:spcBef>
                        <a:spcAft>
                          <a:spcPts val="0"/>
                        </a:spcAft>
                        <a:buNone/>
                      </a:pPr>
                      <a:r>
                        <a:rPr lang="ca" sz="900"/>
                        <a:t>550</a:t>
                      </a:r>
                      <a:endParaRPr sz="900"/>
                    </a:p>
                  </a:txBody>
                  <a:tcPr marT="63500" marB="63500" marR="63500" marL="63500"/>
                </a:tc>
                <a:tc>
                  <a:txBody>
                    <a:bodyPr/>
                    <a:lstStyle/>
                    <a:p>
                      <a:pPr indent="0" lvl="0" marL="0" rtl="0" algn="ctr">
                        <a:spcBef>
                          <a:spcPts val="0"/>
                        </a:spcBef>
                        <a:spcAft>
                          <a:spcPts val="0"/>
                        </a:spcAft>
                        <a:buNone/>
                      </a:pPr>
                      <a:r>
                        <a:rPr lang="ca" sz="900"/>
                        <a:t>375</a:t>
                      </a:r>
                      <a:endParaRPr sz="900"/>
                    </a:p>
                  </a:txBody>
                  <a:tcPr marT="63500" marB="63500" marR="63500" marL="63500"/>
                </a:tc>
                <a:tc>
                  <a:txBody>
                    <a:bodyPr/>
                    <a:lstStyle/>
                    <a:p>
                      <a:pPr indent="0" lvl="0" marL="0" rtl="0" algn="ctr">
                        <a:spcBef>
                          <a:spcPts val="0"/>
                        </a:spcBef>
                        <a:spcAft>
                          <a:spcPts val="0"/>
                        </a:spcAft>
                        <a:buNone/>
                      </a:pPr>
                      <a:r>
                        <a:rPr lang="ca" sz="900"/>
                        <a:t>300</a:t>
                      </a:r>
                      <a:endParaRPr sz="900"/>
                    </a:p>
                  </a:txBody>
                  <a:tcPr marT="63500" marB="63500" marR="63500" marL="63500"/>
                </a:tc>
                <a:tc>
                  <a:txBody>
                    <a:bodyPr/>
                    <a:lstStyle/>
                    <a:p>
                      <a:pPr indent="0" lvl="0" marL="0" rtl="0" algn="ctr">
                        <a:spcBef>
                          <a:spcPts val="0"/>
                        </a:spcBef>
                        <a:spcAft>
                          <a:spcPts val="0"/>
                        </a:spcAft>
                        <a:buNone/>
                      </a:pPr>
                      <a:r>
                        <a:rPr lang="ca" sz="900"/>
                        <a:t>725</a:t>
                      </a:r>
                      <a:endParaRPr sz="900"/>
                    </a:p>
                  </a:txBody>
                  <a:tcPr marT="63500" marB="63500" marR="63500" marL="63500"/>
                </a:tc>
                <a:tc>
                  <a:txBody>
                    <a:bodyPr/>
                    <a:lstStyle/>
                    <a:p>
                      <a:pPr indent="0" lvl="0" marL="0" rtl="0" algn="ctr">
                        <a:spcBef>
                          <a:spcPts val="0"/>
                        </a:spcBef>
                        <a:spcAft>
                          <a:spcPts val="0"/>
                        </a:spcAft>
                        <a:buNone/>
                      </a:pPr>
                      <a:r>
                        <a:rPr lang="ca" sz="900"/>
                        <a:t>1.275</a:t>
                      </a:r>
                      <a:endParaRPr sz="900"/>
                    </a:p>
                  </a:txBody>
                  <a:tcPr marT="63500" marB="63500" marR="63500" marL="63500"/>
                </a:tc>
              </a:tr>
              <a:tr h="256500">
                <a:tc>
                  <a:txBody>
                    <a:bodyPr/>
                    <a:lstStyle/>
                    <a:p>
                      <a:pPr indent="0" lvl="0" marL="0" rtl="0" algn="ctr">
                        <a:spcBef>
                          <a:spcPts val="0"/>
                        </a:spcBef>
                        <a:spcAft>
                          <a:spcPts val="0"/>
                        </a:spcAft>
                        <a:buNone/>
                      </a:pPr>
                      <a:r>
                        <a:rPr b="1" lang="ca" sz="900"/>
                        <a:t>TOTAL</a:t>
                      </a:r>
                      <a:endParaRPr b="1" sz="900"/>
                    </a:p>
                  </a:txBody>
                  <a:tcPr marT="63500" marB="63500" marR="63500" marL="63500"/>
                </a:tc>
                <a:tc>
                  <a:txBody>
                    <a:bodyPr/>
                    <a:lstStyle/>
                    <a:p>
                      <a:pPr indent="0" lvl="0" marL="0" rtl="0" algn="ctr">
                        <a:spcBef>
                          <a:spcPts val="0"/>
                        </a:spcBef>
                        <a:spcAft>
                          <a:spcPts val="0"/>
                        </a:spcAft>
                        <a:buNone/>
                      </a:pPr>
                      <a:r>
                        <a:rPr lang="ca" sz="900"/>
                        <a:t>12.166</a:t>
                      </a:r>
                      <a:endParaRPr sz="900"/>
                    </a:p>
                  </a:txBody>
                  <a:tcPr marT="63500" marB="63500" marR="63500" marL="63500"/>
                </a:tc>
                <a:tc>
                  <a:txBody>
                    <a:bodyPr/>
                    <a:lstStyle/>
                    <a:p>
                      <a:pPr indent="0" lvl="0" marL="0" rtl="0" algn="ctr">
                        <a:spcBef>
                          <a:spcPts val="0"/>
                        </a:spcBef>
                        <a:spcAft>
                          <a:spcPts val="0"/>
                        </a:spcAft>
                        <a:buNone/>
                      </a:pPr>
                      <a:r>
                        <a:rPr lang="ca" sz="900"/>
                        <a:t>86.518</a:t>
                      </a:r>
                      <a:endParaRPr sz="900"/>
                    </a:p>
                  </a:txBody>
                  <a:tcPr marT="63500" marB="63500" marR="63500" marL="63500"/>
                </a:tc>
                <a:tc>
                  <a:txBody>
                    <a:bodyPr/>
                    <a:lstStyle/>
                    <a:p>
                      <a:pPr indent="0" lvl="0" marL="0" rtl="0" algn="ctr">
                        <a:spcBef>
                          <a:spcPts val="0"/>
                        </a:spcBef>
                        <a:spcAft>
                          <a:spcPts val="0"/>
                        </a:spcAft>
                        <a:buNone/>
                      </a:pPr>
                      <a:r>
                        <a:rPr lang="ca" sz="900"/>
                        <a:t>106.571</a:t>
                      </a:r>
                      <a:endParaRPr sz="900"/>
                    </a:p>
                  </a:txBody>
                  <a:tcPr marT="63500" marB="63500" marR="63500" marL="63500"/>
                </a:tc>
                <a:tc>
                  <a:txBody>
                    <a:bodyPr/>
                    <a:lstStyle/>
                    <a:p>
                      <a:pPr indent="0" lvl="0" marL="0" rtl="0" algn="ctr">
                        <a:spcBef>
                          <a:spcPts val="0"/>
                        </a:spcBef>
                        <a:spcAft>
                          <a:spcPts val="0"/>
                        </a:spcAft>
                        <a:buNone/>
                      </a:pPr>
                      <a:r>
                        <a:rPr lang="ca" sz="900"/>
                        <a:t>78.781</a:t>
                      </a:r>
                      <a:endParaRPr sz="900"/>
                    </a:p>
                  </a:txBody>
                  <a:tcPr marT="63500" marB="63500" marR="63500" marL="63500"/>
                </a:tc>
                <a:tc>
                  <a:txBody>
                    <a:bodyPr/>
                    <a:lstStyle/>
                    <a:p>
                      <a:pPr indent="0" lvl="0" marL="0" rtl="0" algn="ctr">
                        <a:spcBef>
                          <a:spcPts val="0"/>
                        </a:spcBef>
                        <a:spcAft>
                          <a:spcPts val="0"/>
                        </a:spcAft>
                        <a:buNone/>
                      </a:pPr>
                      <a:r>
                        <a:rPr lang="ca" sz="900"/>
                        <a:t>58.951</a:t>
                      </a:r>
                      <a:endParaRPr sz="900"/>
                    </a:p>
                  </a:txBody>
                  <a:tcPr marT="63500" marB="63500" marR="63500" marL="63500"/>
                </a:tc>
                <a:tc>
                  <a:txBody>
                    <a:bodyPr/>
                    <a:lstStyle/>
                    <a:p>
                      <a:pPr indent="0" lvl="0" marL="0" rtl="0" algn="ctr">
                        <a:spcBef>
                          <a:spcPts val="0"/>
                        </a:spcBef>
                        <a:spcAft>
                          <a:spcPts val="0"/>
                        </a:spcAft>
                        <a:buNone/>
                      </a:pPr>
                      <a:r>
                        <a:rPr lang="ca" sz="900"/>
                        <a:t>47.014</a:t>
                      </a:r>
                      <a:endParaRPr sz="900"/>
                    </a:p>
                  </a:txBody>
                  <a:tcPr marT="63500" marB="63500" marR="63500" marL="63500"/>
                </a:tc>
                <a:tc>
                  <a:txBody>
                    <a:bodyPr/>
                    <a:lstStyle/>
                    <a:p>
                      <a:pPr indent="0" lvl="0" marL="0" rtl="0" algn="ctr">
                        <a:spcBef>
                          <a:spcPts val="0"/>
                        </a:spcBef>
                        <a:spcAft>
                          <a:spcPts val="0"/>
                        </a:spcAft>
                        <a:buNone/>
                      </a:pPr>
                      <a:r>
                        <a:rPr lang="ca" sz="900"/>
                        <a:t>37.047</a:t>
                      </a:r>
                      <a:endParaRPr sz="900"/>
                    </a:p>
                  </a:txBody>
                  <a:tcPr marT="63500" marB="63500" marR="63500" marL="63500"/>
                </a:tc>
                <a:tc>
                  <a:txBody>
                    <a:bodyPr/>
                    <a:lstStyle/>
                    <a:p>
                      <a:pPr indent="0" lvl="0" marL="0" rtl="0" algn="ctr">
                        <a:spcBef>
                          <a:spcPts val="0"/>
                        </a:spcBef>
                        <a:spcAft>
                          <a:spcPts val="0"/>
                        </a:spcAft>
                        <a:buNone/>
                      </a:pPr>
                      <a:r>
                        <a:rPr lang="ca" sz="900"/>
                        <a:t>29.306</a:t>
                      </a:r>
                      <a:endParaRPr sz="900"/>
                    </a:p>
                  </a:txBody>
                  <a:tcPr marT="63500" marB="63500" marR="63500" marL="63500"/>
                </a:tc>
                <a:tc>
                  <a:txBody>
                    <a:bodyPr/>
                    <a:lstStyle/>
                    <a:p>
                      <a:pPr indent="0" lvl="0" marL="0" rtl="0" algn="ctr">
                        <a:spcBef>
                          <a:spcPts val="0"/>
                        </a:spcBef>
                        <a:spcAft>
                          <a:spcPts val="0"/>
                        </a:spcAft>
                        <a:buNone/>
                      </a:pPr>
                      <a:r>
                        <a:rPr lang="ca" sz="900"/>
                        <a:t>37.313</a:t>
                      </a:r>
                      <a:endParaRPr sz="900"/>
                    </a:p>
                  </a:txBody>
                  <a:tcPr marT="63500" marB="63500" marR="63500" marL="63500"/>
                </a:tc>
                <a:tc>
                  <a:txBody>
                    <a:bodyPr/>
                    <a:lstStyle/>
                    <a:p>
                      <a:pPr indent="0" lvl="0" marL="0" rtl="0" algn="ctr">
                        <a:spcBef>
                          <a:spcPts val="0"/>
                        </a:spcBef>
                        <a:spcAft>
                          <a:spcPts val="0"/>
                        </a:spcAft>
                        <a:buNone/>
                      </a:pPr>
                      <a:r>
                        <a:rPr lang="ca" sz="900"/>
                        <a:t>38.803</a:t>
                      </a:r>
                      <a:endParaRPr sz="900"/>
                    </a:p>
                  </a:txBody>
                  <a:tcPr marT="63500" marB="63500" marR="63500" marL="63500"/>
                </a:tc>
                <a:tc>
                  <a:txBody>
                    <a:bodyPr/>
                    <a:lstStyle/>
                    <a:p>
                      <a:pPr indent="0" lvl="0" marL="0" rtl="0" algn="ctr">
                        <a:spcBef>
                          <a:spcPts val="0"/>
                        </a:spcBef>
                        <a:spcAft>
                          <a:spcPts val="0"/>
                        </a:spcAft>
                        <a:buNone/>
                      </a:pPr>
                      <a:r>
                        <a:rPr lang="ca" sz="900"/>
                        <a:t>48.222</a:t>
                      </a:r>
                      <a:endParaRPr sz="900"/>
                    </a:p>
                  </a:txBody>
                  <a:tcPr marT="63500" marB="63500" marR="63500" marL="63500"/>
                </a:tc>
                <a:tc>
                  <a:txBody>
                    <a:bodyPr/>
                    <a:lstStyle/>
                    <a:p>
                      <a:pPr indent="0" lvl="0" marL="0" rtl="0" algn="ctr">
                        <a:spcBef>
                          <a:spcPts val="0"/>
                        </a:spcBef>
                        <a:spcAft>
                          <a:spcPts val="0"/>
                        </a:spcAft>
                        <a:buNone/>
                      </a:pPr>
                      <a:r>
                        <a:rPr lang="ca" sz="900"/>
                        <a:t>66.987</a:t>
                      </a:r>
                      <a:endParaRPr sz="900"/>
                    </a:p>
                  </a:txBody>
                  <a:tcPr marT="63500" marB="63500" marR="63500" marL="63500"/>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2"/>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Black Friday</a:t>
            </a:r>
            <a:endParaRPr sz="4500"/>
          </a:p>
        </p:txBody>
      </p:sp>
      <p:sp>
        <p:nvSpPr>
          <p:cNvPr id="486" name="Google Shape;486;p82"/>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especial de Black Friday para promocionar descuentos y ofertas en productos para perros y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 </a:t>
            </a:r>
            <a:r>
              <a:rPr lang="ca" sz="1200">
                <a:latin typeface="EB Garamond"/>
                <a:ea typeface="EB Garamond"/>
                <a:cs typeface="EB Garamond"/>
                <a:sym typeface="EB Garamond"/>
              </a:rPr>
              <a:t>18 - 31 Nov</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existentes y nuevos. </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 </a:t>
            </a:r>
            <a:r>
              <a:rPr lang="ca" sz="1200">
                <a:latin typeface="EB Garamond"/>
                <a:ea typeface="EB Garamond"/>
                <a:cs typeface="EB Garamond"/>
                <a:sym typeface="EB Garamond"/>
              </a:rPr>
              <a:t> Límite de puja(0,17€)</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principal con los productos principales o más vendidos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 </a:t>
            </a:r>
            <a:r>
              <a:rPr lang="ca" sz="1200">
                <a:latin typeface="EB Garamond"/>
                <a:ea typeface="EB Garamond"/>
                <a:cs typeface="EB Garamond"/>
                <a:sym typeface="EB Garamond"/>
              </a:rPr>
              <a:t>Atraer a usuarios a la compra de nuestros productos con descuentos que realizamos en Black Friday para potenciar las ventas.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a:t>
            </a:r>
            <a:r>
              <a:rPr lang="ca" sz="1200">
                <a:latin typeface="EB Garamond"/>
                <a:ea typeface="EB Garamond"/>
                <a:cs typeface="EB Garamond"/>
                <a:sym typeface="EB Garamond"/>
              </a:rPr>
              <a:t> Descuentos Black Friday comida para perros, Ofertas Black Friday accesorios para gatos, Descuentos Black Friday juguetes para perros, Ofertas Black Friday comida húmeda para gatos, Descuentos Black Friday productos de higiene para mascotas, Descuentos Black Friday snacks para gatos, Ofertas Black Friday collares y correas para perros, Descuentos Black Friday areneros para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b="1" sz="1200">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Navidad</a:t>
            </a:r>
            <a:endParaRPr sz="4500"/>
          </a:p>
        </p:txBody>
      </p:sp>
      <p:sp>
        <p:nvSpPr>
          <p:cNvPr id="492" name="Google Shape;492;p83"/>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especial de Navidad para promover regalos y ofertas festivas en productos para perros y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 </a:t>
            </a:r>
            <a:r>
              <a:rPr lang="ca" sz="1200">
                <a:latin typeface="EB Garamond"/>
                <a:ea typeface="EB Garamond"/>
                <a:cs typeface="EB Garamond"/>
                <a:sym typeface="EB Garamond"/>
              </a:rPr>
              <a:t>1 - 25 Dic</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existentes y nuevos.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 </a:t>
            </a:r>
            <a:r>
              <a:rPr lang="ca" sz="1200">
                <a:latin typeface="EB Garamond"/>
                <a:ea typeface="EB Garamond"/>
                <a:cs typeface="EB Garamond"/>
                <a:sym typeface="EB Garamond"/>
              </a:rPr>
              <a:t> Límite de puja(0,63€)</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principal con los productos principales o más vendidos con un estilo navideño.</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a la compra de nuestros productos con descuentos que realizamos en Navidad para potenciar las ventas.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Regalos Navidad comida para perros, Ofertas Navidad accesorios para gatos, Descuentos Navidad juguetes para perros, Ofertas Navidad comida húmeda para gatos, Descuentos Navidad productos de higiene para mascotas, Ofertas Navidad camas para perros, Descuentos Navidad snacks para gatos, Ofertas Navidad collares y correas para perros, Descuentos Navidad areneros para gatos.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Dia Internacional del Perro</a:t>
            </a:r>
            <a:endParaRPr sz="4500"/>
          </a:p>
        </p:txBody>
      </p:sp>
      <p:sp>
        <p:nvSpPr>
          <p:cNvPr id="498" name="Google Shape;498;p84"/>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especial para celebrar el Día Internacional del Perro y promover productos y ofertas especiales para perros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a:t>
            </a:r>
            <a:r>
              <a:rPr lang="ca" sz="1200">
                <a:latin typeface="EB Garamond"/>
                <a:ea typeface="EB Garamond"/>
                <a:cs typeface="EB Garamond"/>
                <a:sym typeface="EB Garamond"/>
              </a:rPr>
              <a:t> 11 - 21 Jul</a:t>
            </a:r>
            <a:endParaRPr sz="1200">
              <a:latin typeface="EB Garamond"/>
              <a:ea typeface="EB Garamond"/>
              <a:cs typeface="EB Garamond"/>
              <a:sym typeface="EB Garamond"/>
            </a:endParaRPr>
          </a:p>
          <a:p>
            <a:pPr indent="-304800" lvl="0" marL="914400" marR="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a:t>
            </a:r>
            <a:r>
              <a:rPr lang="ca" sz="1200">
                <a:latin typeface="EB Garamond"/>
                <a:ea typeface="EB Garamond"/>
                <a:cs typeface="EB Garamond"/>
                <a:sym typeface="EB Garamond"/>
              </a:rPr>
              <a:t> (Segmentación Google Ads): Clientes existentes y nuevos. </a:t>
            </a:r>
            <a:endParaRPr sz="1200">
              <a:latin typeface="EB Garamond"/>
              <a:ea typeface="EB Garamond"/>
              <a:cs typeface="EB Garamond"/>
              <a:sym typeface="EB Garamond"/>
            </a:endParaRPr>
          </a:p>
          <a:p>
            <a:pPr indent="-304800" lvl="0" marL="914400" marR="0" rtl="0" algn="l">
              <a:lnSpc>
                <a:spcPct val="115000"/>
              </a:lnSpc>
              <a:spcBef>
                <a:spcPts val="0"/>
              </a:spcBef>
              <a:spcAft>
                <a:spcPts val="0"/>
              </a:spcAft>
              <a:buSzPts val="1200"/>
              <a:buFont typeface="EB Garamond"/>
              <a:buChar char="-"/>
            </a:pPr>
            <a:r>
              <a:rPr lang="ca" sz="1200">
                <a:latin typeface="EB Garamond"/>
                <a:ea typeface="EB Garamond"/>
                <a:cs typeface="EB Garamond"/>
                <a:sym typeface="EB Garamond"/>
              </a:rPr>
              <a:t>Método de puja:  Límite de puja(0,51€)</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perros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a:t>
            </a:r>
            <a:r>
              <a:rPr lang="ca" sz="1200">
                <a:latin typeface="EB Garamond"/>
                <a:ea typeface="EB Garamond"/>
                <a:cs typeface="EB Garamond"/>
                <a:sym typeface="EB Garamond"/>
              </a:rPr>
              <a:t> Página de productos para perros mostrando los productos más vendidos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a la compra de nuestros productos con descuentos que realizamos en el día del perro para potenciar las ventas.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Regalos Día Internacional del Perro, Ofertas Día Internacional del Perro, Descuentos Día Internacional del Perro,, Descuentos Día Internacional del Perro productos de higiene para perros, Ofertas Día Internacional del Perro camas para perros, Descuentos Día Internacional del Perro snacks para perros, Ofertas Día Internacional del Perro collares y correas para perros.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b="1" sz="1200">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Dia Internacional del Gato</a:t>
            </a:r>
            <a:endParaRPr sz="4500"/>
          </a:p>
        </p:txBody>
      </p:sp>
      <p:sp>
        <p:nvSpPr>
          <p:cNvPr id="504" name="Google Shape;504;p85"/>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especial para celebrar el Día Internacional del Gato y promover productos y ofertas especiales para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 </a:t>
            </a:r>
            <a:r>
              <a:rPr lang="ca" sz="1200">
                <a:latin typeface="EB Garamond"/>
                <a:ea typeface="EB Garamond"/>
                <a:cs typeface="EB Garamond"/>
                <a:sym typeface="EB Garamond"/>
              </a:rPr>
              <a:t>28 Jul - 8 Ago</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existentes y nuevos.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a:t>
            </a:r>
            <a:r>
              <a:rPr lang="ca" sz="1200">
                <a:latin typeface="EB Garamond"/>
                <a:ea typeface="EB Garamond"/>
                <a:cs typeface="EB Garamond"/>
                <a:sym typeface="EB Garamond"/>
              </a:rPr>
              <a:t> Límite de puja(0,23€)</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de productos para gatos mostrando los productos más vendido</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a la compra de nuestros productos con descuentos que realizamos en el día del gato para potenciar las ventas.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Regalos Día del Gato, Ofertas Día del Gato, Descuentos Día del Gato, Ofertas Día del Gato comida húmeda para gatos, Descuentos Día del Gato productos de higiene para gatos, Ofertas Día del Gato camas para gatos, Ofertas Día del Gato collares y correas para gatos, Descuentos Día del Gato areneros para gatos, Ofertas Día del Gato productos de salud para gatos.</a:t>
            </a:r>
            <a:endParaRPr sz="1200"/>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a:t>
            </a:r>
            <a:endParaRPr b="1" sz="1200">
              <a:latin typeface="EB Garamond"/>
              <a:ea typeface="EB Garamond"/>
              <a:cs typeface="EB Garamond"/>
              <a:sym typeface="EB Garamon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6"/>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Dia Internacional de la Mascota</a:t>
            </a:r>
            <a:endParaRPr sz="4500"/>
          </a:p>
        </p:txBody>
      </p:sp>
      <p:sp>
        <p:nvSpPr>
          <p:cNvPr id="510" name="Google Shape;510;p86"/>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Campaña especial para celebrar el Día Internacional de la Mascota y promover productos y ofertas especiales para perros y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 </a:t>
            </a:r>
            <a:r>
              <a:rPr lang="ca" sz="1200">
                <a:latin typeface="EB Garamond"/>
                <a:ea typeface="EB Garamond"/>
                <a:cs typeface="EB Garamond"/>
                <a:sym typeface="EB Garamond"/>
              </a:rPr>
              <a:t>24 Sep - 4 Oct</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existentes y nuevos.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a:t>
            </a:r>
            <a:r>
              <a:rPr lang="ca" sz="1200">
                <a:latin typeface="EB Garamond"/>
                <a:ea typeface="EB Garamond"/>
                <a:cs typeface="EB Garamond"/>
                <a:sym typeface="EB Garamond"/>
              </a:rPr>
              <a:t>  Límite de puja(0,45€)</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principal con los productos principales o más vendidos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a la compra de nuestros productos con descuentos que realizamos en el día de la mascota para potenciar las ventas.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Regalos Día de la Mascota, Ofertas Día de la Mascota. juguetes para mascotas, Ofertas Día de la Mascota comida húmeda para mascotas,productos de higiene para mascotas, Descuentos Día de la Mascota snacks para mascotas, collares y correas para mascotas, Descuentos Día de la Mascota areneros para mascotas, Ofertas Día de la Mascota productos de salud para mascotas.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b="1" sz="1200">
              <a:latin typeface="EB Garamond"/>
              <a:ea typeface="EB Garamond"/>
              <a:cs typeface="EB Garamond"/>
              <a:sym typeface="EB Garamon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7"/>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Especial Verano</a:t>
            </a:r>
            <a:endParaRPr sz="4500"/>
          </a:p>
        </p:txBody>
      </p:sp>
      <p:sp>
        <p:nvSpPr>
          <p:cNvPr id="516" name="Google Shape;516;p87"/>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 Campaña especial de verano para promover productos y ofertas estacionales para perros y gatos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 </a:t>
            </a:r>
            <a:r>
              <a:rPr lang="ca" sz="1200">
                <a:latin typeface="EB Garamond"/>
                <a:ea typeface="EB Garamond"/>
                <a:cs typeface="EB Garamond"/>
                <a:sym typeface="EB Garamond"/>
              </a:rPr>
              <a:t>1 Jul - 31 Ago</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(Segmentación Google Ads): Clientes existentes y nuevos.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a:t>
            </a:r>
            <a:r>
              <a:rPr lang="ca" sz="1200">
                <a:latin typeface="EB Garamond"/>
                <a:ea typeface="EB Garamond"/>
                <a:cs typeface="EB Garamond"/>
                <a:sym typeface="EB Garamond"/>
              </a:rPr>
              <a:t>  Límite de puja(0,66€)</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 Fidelización.</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  </a:t>
            </a:r>
            <a:r>
              <a:rPr lang="ca" sz="1200">
                <a:latin typeface="EB Garamond"/>
                <a:ea typeface="EB Garamond"/>
                <a:cs typeface="EB Garamond"/>
                <a:sym typeface="EB Garamond"/>
              </a:rPr>
              <a:t>Página principal con los productos principales o más vendidos con un estilo de verano.</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a la compra de nuestros productos con descuentos que realizamos durante los días de verano  para potenciar las ventas.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OTC3,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Ofertas Verano comida para mascotas, Descuentos Verano accesorios para mascotas, juguetes para mascotas acuáticos, Ofertas Verano comida húmeda para mascotas, Descuentos Verano productos de cuidado para mascotas, transportadoras ventiladas para mascotas, Descuentos Verano snacks para mascotas refrescantes, collares y correas para mascotas, Promociones Verano productos de salud para mascotas.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a:t>
            </a:r>
            <a:endParaRPr b="1" sz="1200">
              <a:latin typeface="EB Garamond"/>
              <a:ea typeface="EB Garamond"/>
              <a:cs typeface="EB Garamond"/>
              <a:sym typeface="EB Garamon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8"/>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Tráfico pagado</a:t>
            </a:r>
            <a:endParaRPr sz="4500"/>
          </a:p>
        </p:txBody>
      </p:sp>
      <p:sp>
        <p:nvSpPr>
          <p:cNvPr id="522" name="Google Shape;522;p88"/>
          <p:cNvSpPr txBox="1"/>
          <p:nvPr/>
        </p:nvSpPr>
        <p:spPr>
          <a:xfrm>
            <a:off x="-396675" y="1217475"/>
            <a:ext cx="9540600" cy="39261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Descripción: </a:t>
            </a:r>
            <a:r>
              <a:rPr lang="ca" sz="1200">
                <a:latin typeface="EB Garamond"/>
                <a:ea typeface="EB Garamond"/>
                <a:cs typeface="EB Garamond"/>
                <a:sym typeface="EB Garamond"/>
              </a:rPr>
              <a:t>Atraer tráfico a la página web. </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Período:</a:t>
            </a:r>
            <a:r>
              <a:rPr lang="ca" sz="1200">
                <a:latin typeface="EB Garamond"/>
                <a:ea typeface="EB Garamond"/>
                <a:cs typeface="EB Garamond"/>
                <a:sym typeface="EB Garamond"/>
              </a:rPr>
              <a:t> Siempre Activa</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Público objetivo: </a:t>
            </a:r>
            <a:r>
              <a:rPr lang="ca" sz="1200">
                <a:latin typeface="EB Garamond"/>
                <a:ea typeface="EB Garamond"/>
                <a:cs typeface="EB Garamond"/>
                <a:sym typeface="EB Garamond"/>
              </a:rPr>
              <a:t> (Segmentación Google Ads): Clientes nuevos.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Método de puja: </a:t>
            </a:r>
            <a:r>
              <a:rPr lang="ca" sz="1200">
                <a:latin typeface="EB Garamond"/>
                <a:ea typeface="EB Garamond"/>
                <a:cs typeface="EB Garamond"/>
                <a:sym typeface="EB Garamond"/>
              </a:rPr>
              <a:t> Límite de puja(0,27€)</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Ubicación geográfica: </a:t>
            </a:r>
            <a:r>
              <a:rPr lang="ca" sz="1200">
                <a:latin typeface="EB Garamond"/>
                <a:ea typeface="EB Garamond"/>
                <a:cs typeface="EB Garamond"/>
                <a:sym typeface="EB Garamond"/>
              </a:rPr>
              <a:t> España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Dispositivos: </a:t>
            </a:r>
            <a:r>
              <a:rPr lang="ca" sz="1200">
                <a:latin typeface="EB Garamond"/>
                <a:ea typeface="EB Garamond"/>
                <a:cs typeface="EB Garamond"/>
                <a:sym typeface="EB Garamond"/>
              </a:rPr>
              <a:t>Móvil, Ordenador, Tablet.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Plataforma: </a:t>
            </a:r>
            <a:r>
              <a:rPr lang="ca" sz="1200">
                <a:latin typeface="EB Garamond"/>
                <a:ea typeface="EB Garamond"/>
                <a:cs typeface="EB Garamond"/>
                <a:sym typeface="EB Garamond"/>
              </a:rPr>
              <a:t>Buscadores, Redes display. </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Táctica: </a:t>
            </a:r>
            <a:r>
              <a:rPr lang="ca" sz="1200">
                <a:latin typeface="EB Garamond"/>
                <a:ea typeface="EB Garamond"/>
                <a:cs typeface="EB Garamond"/>
                <a:sym typeface="EB Garamond"/>
              </a:rPr>
              <a:t>Atracción.</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Grupo de anuncios: </a:t>
            </a:r>
            <a:r>
              <a:rPr lang="ca" sz="1200">
                <a:latin typeface="EB Garamond"/>
                <a:ea typeface="EB Garamond"/>
                <a:cs typeface="EB Garamond"/>
                <a:sym typeface="EB Garamond"/>
              </a:rPr>
              <a:t>comida para mascotas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Página/s de aterrizaje:</a:t>
            </a:r>
            <a:r>
              <a:rPr lang="ca" sz="1200">
                <a:latin typeface="EB Garamond"/>
                <a:ea typeface="EB Garamond"/>
                <a:cs typeface="EB Garamond"/>
                <a:sym typeface="EB Garamond"/>
              </a:rPr>
              <a:t> página principal donde se muestran los productos más vendidos</a:t>
            </a:r>
            <a:endParaRPr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Objetivo de atracción: </a:t>
            </a:r>
            <a:r>
              <a:rPr lang="ca" sz="1200">
                <a:latin typeface="EB Garamond"/>
                <a:ea typeface="EB Garamond"/>
                <a:cs typeface="EB Garamond"/>
                <a:sym typeface="EB Garamond"/>
              </a:rPr>
              <a:t>Atraer a usuarios nuevos a la compra de nuestros productos o subscripciones.</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OTC’s: </a:t>
            </a:r>
            <a:r>
              <a:rPr lang="ca" sz="1200">
                <a:latin typeface="EB Garamond"/>
                <a:ea typeface="EB Garamond"/>
                <a:cs typeface="EB Garamond"/>
                <a:sym typeface="EB Garamond"/>
              </a:rPr>
              <a:t>OTC1, OTC2, OTC4</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Palabras clave: </a:t>
            </a:r>
            <a:r>
              <a:rPr lang="ca" sz="1200">
                <a:latin typeface="EB Garamond"/>
                <a:ea typeface="EB Garamond"/>
                <a:cs typeface="EB Garamond"/>
                <a:sym typeface="EB Garamond"/>
              </a:rPr>
              <a:t>Comida para perros en línea, Tienda de accesorios para gatos, Comprar juguetes para mascotas, Ofertas en comida húmeda para gatos, Productos de cuidado para mascotas en línea, Camas para perros a la venta, Snacks para gatos en oferta, Collares y correas para perros en línea, Comprar areneros para gatos, Productos de salud para mascotas en línea.</a:t>
            </a:r>
            <a:endParaRPr b="1" sz="1200">
              <a:latin typeface="EB Garamond"/>
              <a:ea typeface="EB Garamond"/>
              <a:cs typeface="EB Garamond"/>
              <a:sym typeface="EB Garamond"/>
            </a:endParaRPr>
          </a:p>
          <a:p>
            <a:pPr indent="-304800" lvl="0" marL="914400" rtl="0" algn="l">
              <a:lnSpc>
                <a:spcPct val="115000"/>
              </a:lnSpc>
              <a:spcBef>
                <a:spcPts val="0"/>
              </a:spcBef>
              <a:spcAft>
                <a:spcPts val="0"/>
              </a:spcAft>
              <a:buSzPts val="1200"/>
              <a:buFont typeface="EB Garamond"/>
              <a:buChar char="-"/>
            </a:pPr>
            <a:r>
              <a:rPr b="1" lang="ca" sz="1200">
                <a:latin typeface="EB Garamond"/>
                <a:ea typeface="EB Garamond"/>
                <a:cs typeface="EB Garamond"/>
                <a:sym typeface="EB Garamond"/>
              </a:rPr>
              <a:t>Presupuesto CPC necesario: </a:t>
            </a:r>
            <a:endParaRPr b="1" sz="1200">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9"/>
          <p:cNvSpPr txBox="1"/>
          <p:nvPr>
            <p:ph type="title"/>
          </p:nvPr>
        </p:nvSpPr>
        <p:spPr>
          <a:xfrm>
            <a:off x="421200" y="1884600"/>
            <a:ext cx="8301600" cy="13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ca" sz="4100"/>
              <a:t>Diseño e implementación con Google Ads de 1 campaña</a:t>
            </a:r>
            <a:endParaRPr b="1" sz="4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90"/>
          <p:cNvSpPr txBox="1"/>
          <p:nvPr/>
        </p:nvSpPr>
        <p:spPr>
          <a:xfrm>
            <a:off x="106550" y="154975"/>
            <a:ext cx="61314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900">
                <a:latin typeface="EB Garamond"/>
                <a:ea typeface="EB Garamond"/>
                <a:cs typeface="EB Garamond"/>
                <a:sym typeface="EB Garamond"/>
              </a:rPr>
              <a:t>Grupo de anuncio: Comida para mascotas</a:t>
            </a:r>
            <a:endParaRPr b="1" sz="1900">
              <a:latin typeface="EB Garamond"/>
              <a:ea typeface="EB Garamond"/>
              <a:cs typeface="EB Garamond"/>
              <a:sym typeface="EB Garamond"/>
            </a:endParaRPr>
          </a:p>
        </p:txBody>
      </p:sp>
      <p:sp>
        <p:nvSpPr>
          <p:cNvPr id="533" name="Google Shape;533;p90"/>
          <p:cNvSpPr txBox="1"/>
          <p:nvPr/>
        </p:nvSpPr>
        <p:spPr>
          <a:xfrm>
            <a:off x="547350" y="1462650"/>
            <a:ext cx="8049300" cy="2586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Palabras clave relacionadas con diferentes tipos de comida para perros y gatos.</a:t>
            </a:r>
            <a:endParaRPr sz="1700">
              <a:latin typeface="EB Garamond Medium"/>
              <a:ea typeface="EB Garamond Medium"/>
              <a:cs typeface="EB Garamond Medium"/>
              <a:sym typeface="EB Garamond Medium"/>
            </a:endParaRPr>
          </a:p>
          <a:p>
            <a:pPr indent="0" lvl="0" marL="914400" rtl="0" algn="l">
              <a:lnSpc>
                <a:spcPct val="115000"/>
              </a:lnSpc>
              <a:spcBef>
                <a:spcPts val="0"/>
              </a:spcBef>
              <a:spcAft>
                <a:spcPts val="0"/>
              </a:spcAft>
              <a:buNone/>
            </a:pPr>
            <a:r>
              <a:t/>
            </a:r>
            <a:endParaRPr sz="1700">
              <a:latin typeface="EB Garamond Medium"/>
              <a:ea typeface="EB Garamond Medium"/>
              <a:cs typeface="EB Garamond Medium"/>
              <a:sym typeface="EB Garamond Medium"/>
            </a:endParaRPr>
          </a:p>
          <a:p>
            <a:pPr indent="-336550" lvl="0" marL="4572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Anuncio que resalta la variedad, calidad y beneficios de la comida para mascotas que se vende.</a:t>
            </a:r>
            <a:endParaRPr sz="1700">
              <a:latin typeface="EB Garamond Medium"/>
              <a:ea typeface="EB Garamond Medium"/>
              <a:cs typeface="EB Garamond Medium"/>
              <a:sym typeface="EB Garamond Medium"/>
            </a:endParaRPr>
          </a:p>
          <a:p>
            <a:pPr indent="0" lvl="0" marL="914400" rtl="0" algn="l">
              <a:lnSpc>
                <a:spcPct val="115000"/>
              </a:lnSpc>
              <a:spcBef>
                <a:spcPts val="0"/>
              </a:spcBef>
              <a:spcAft>
                <a:spcPts val="0"/>
              </a:spcAft>
              <a:buNone/>
            </a:pPr>
            <a:r>
              <a:t/>
            </a:r>
            <a:endParaRPr sz="1700">
              <a:latin typeface="EB Garamond Medium"/>
              <a:ea typeface="EB Garamond Medium"/>
              <a:cs typeface="EB Garamond Medium"/>
              <a:sym typeface="EB Garamond Medium"/>
            </a:endParaRPr>
          </a:p>
          <a:p>
            <a:pPr indent="-336550" lvl="0" marL="4572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Enlaces directos a las páginas pertinentes del sitio web que muestran nuestros productos de comida para mascotas.</a:t>
            </a:r>
            <a:endParaRPr sz="17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pic>
        <p:nvPicPr>
          <p:cNvPr id="538" name="Google Shape;538;p91"/>
          <p:cNvPicPr preferRelativeResize="0"/>
          <p:nvPr/>
        </p:nvPicPr>
        <p:blipFill>
          <a:blip r:embed="rId3">
            <a:alphaModFix/>
          </a:blip>
          <a:stretch>
            <a:fillRect/>
          </a:stretch>
        </p:blipFill>
        <p:spPr>
          <a:xfrm>
            <a:off x="1333500" y="1138238"/>
            <a:ext cx="6477000" cy="28670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21200" y="1382550"/>
            <a:ext cx="8301600" cy="237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800">
                <a:latin typeface="Merriweather Black"/>
                <a:ea typeface="Merriweather Black"/>
                <a:cs typeface="Merriweather Black"/>
                <a:sym typeface="Merriweather Black"/>
              </a:rPr>
              <a:t>Calendario de actividades y campañas SEO, PPC y otras fuentes de atracción</a:t>
            </a:r>
            <a:endParaRPr sz="5000">
              <a:latin typeface="Merriweather Black"/>
              <a:ea typeface="Merriweather Black"/>
              <a:cs typeface="Merriweather Black"/>
              <a:sym typeface="Merriweather Black"/>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pic>
        <p:nvPicPr>
          <p:cNvPr id="543" name="Google Shape;543;p92"/>
          <p:cNvPicPr preferRelativeResize="0"/>
          <p:nvPr/>
        </p:nvPicPr>
        <p:blipFill rotWithShape="1">
          <a:blip r:embed="rId3">
            <a:alphaModFix/>
          </a:blip>
          <a:srcRect b="0" l="20325" r="0" t="0"/>
          <a:stretch/>
        </p:blipFill>
        <p:spPr>
          <a:xfrm>
            <a:off x="110900" y="70800"/>
            <a:ext cx="5160649" cy="2867025"/>
          </a:xfrm>
          <a:prstGeom prst="rect">
            <a:avLst/>
          </a:prstGeom>
          <a:noFill/>
          <a:ln cap="flat" cmpd="sng" w="19050">
            <a:solidFill>
              <a:srgbClr val="434343"/>
            </a:solidFill>
            <a:prstDash val="solid"/>
            <a:round/>
            <a:headEnd len="sm" w="sm" type="none"/>
            <a:tailEnd len="sm" w="sm" type="none"/>
          </a:ln>
        </p:spPr>
      </p:pic>
      <p:pic>
        <p:nvPicPr>
          <p:cNvPr id="544" name="Google Shape;544;p92"/>
          <p:cNvPicPr preferRelativeResize="0"/>
          <p:nvPr/>
        </p:nvPicPr>
        <p:blipFill>
          <a:blip r:embed="rId4">
            <a:alphaModFix/>
          </a:blip>
          <a:stretch>
            <a:fillRect/>
          </a:stretch>
        </p:blipFill>
        <p:spPr>
          <a:xfrm>
            <a:off x="4418750" y="280898"/>
            <a:ext cx="4765124" cy="4067250"/>
          </a:xfrm>
          <a:prstGeom prst="rect">
            <a:avLst/>
          </a:prstGeom>
          <a:noFill/>
          <a:ln cap="flat" cmpd="sng" w="19050">
            <a:solidFill>
              <a:schemeClr val="dk2"/>
            </a:solidFill>
            <a:prstDash val="solid"/>
            <a:round/>
            <a:headEnd len="sm" w="sm" type="none"/>
            <a:tailEnd len="sm" w="sm" type="none"/>
          </a:ln>
        </p:spPr>
      </p:pic>
      <p:pic>
        <p:nvPicPr>
          <p:cNvPr id="545" name="Google Shape;545;p92"/>
          <p:cNvPicPr preferRelativeResize="0"/>
          <p:nvPr/>
        </p:nvPicPr>
        <p:blipFill>
          <a:blip r:embed="rId5">
            <a:alphaModFix/>
          </a:blip>
          <a:stretch>
            <a:fillRect/>
          </a:stretch>
        </p:blipFill>
        <p:spPr>
          <a:xfrm>
            <a:off x="552863" y="2785575"/>
            <a:ext cx="4276725" cy="2162175"/>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pic>
        <p:nvPicPr>
          <p:cNvPr id="550" name="Google Shape;550;p93"/>
          <p:cNvPicPr preferRelativeResize="0"/>
          <p:nvPr/>
        </p:nvPicPr>
        <p:blipFill>
          <a:blip r:embed="rId3">
            <a:alphaModFix/>
          </a:blip>
          <a:stretch>
            <a:fillRect/>
          </a:stretch>
        </p:blipFill>
        <p:spPr>
          <a:xfrm>
            <a:off x="0" y="0"/>
            <a:ext cx="6477000" cy="2628900"/>
          </a:xfrm>
          <a:prstGeom prst="rect">
            <a:avLst/>
          </a:prstGeom>
          <a:noFill/>
          <a:ln>
            <a:noFill/>
          </a:ln>
        </p:spPr>
      </p:pic>
      <p:pic>
        <p:nvPicPr>
          <p:cNvPr id="551" name="Google Shape;551;p93"/>
          <p:cNvPicPr preferRelativeResize="0"/>
          <p:nvPr/>
        </p:nvPicPr>
        <p:blipFill>
          <a:blip r:embed="rId4">
            <a:alphaModFix/>
          </a:blip>
          <a:stretch>
            <a:fillRect/>
          </a:stretch>
        </p:blipFill>
        <p:spPr>
          <a:xfrm>
            <a:off x="6477000" y="1143000"/>
            <a:ext cx="2476500" cy="4000500"/>
          </a:xfrm>
          <a:prstGeom prst="rect">
            <a:avLst/>
          </a:prstGeom>
          <a:noFill/>
          <a:ln>
            <a:noFill/>
          </a:ln>
        </p:spPr>
      </p:pic>
      <p:pic>
        <p:nvPicPr>
          <p:cNvPr id="552" name="Google Shape;552;p93"/>
          <p:cNvPicPr preferRelativeResize="0"/>
          <p:nvPr/>
        </p:nvPicPr>
        <p:blipFill>
          <a:blip r:embed="rId5">
            <a:alphaModFix/>
          </a:blip>
          <a:stretch>
            <a:fillRect/>
          </a:stretch>
        </p:blipFill>
        <p:spPr>
          <a:xfrm>
            <a:off x="0" y="2628900"/>
            <a:ext cx="3171825" cy="3190875"/>
          </a:xfrm>
          <a:prstGeom prst="rect">
            <a:avLst/>
          </a:prstGeom>
          <a:noFill/>
          <a:ln>
            <a:noFill/>
          </a:ln>
        </p:spPr>
      </p:pic>
      <p:pic>
        <p:nvPicPr>
          <p:cNvPr id="553" name="Google Shape;553;p93"/>
          <p:cNvPicPr preferRelativeResize="0"/>
          <p:nvPr/>
        </p:nvPicPr>
        <p:blipFill>
          <a:blip r:embed="rId6">
            <a:alphaModFix/>
          </a:blip>
          <a:stretch>
            <a:fillRect/>
          </a:stretch>
        </p:blipFill>
        <p:spPr>
          <a:xfrm>
            <a:off x="3171825" y="3370225"/>
            <a:ext cx="3467100" cy="1390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7" name="Shape 557"/>
        <p:cNvGrpSpPr/>
        <p:nvPr/>
      </p:nvGrpSpPr>
      <p:grpSpPr>
        <a:xfrm>
          <a:off x="0" y="0"/>
          <a:ext cx="0" cy="0"/>
          <a:chOff x="0" y="0"/>
          <a:chExt cx="0" cy="0"/>
        </a:xfrm>
      </p:grpSpPr>
      <p:pic>
        <p:nvPicPr>
          <p:cNvPr id="558" name="Google Shape;558;p94"/>
          <p:cNvPicPr preferRelativeResize="0"/>
          <p:nvPr/>
        </p:nvPicPr>
        <p:blipFill>
          <a:blip r:embed="rId3">
            <a:alphaModFix/>
          </a:blip>
          <a:stretch>
            <a:fillRect/>
          </a:stretch>
        </p:blipFill>
        <p:spPr>
          <a:xfrm>
            <a:off x="2986088" y="491425"/>
            <a:ext cx="3171825" cy="1628775"/>
          </a:xfrm>
          <a:prstGeom prst="rect">
            <a:avLst/>
          </a:prstGeom>
          <a:noFill/>
          <a:ln>
            <a:noFill/>
          </a:ln>
        </p:spPr>
      </p:pic>
      <p:pic>
        <p:nvPicPr>
          <p:cNvPr id="559" name="Google Shape;559;p94"/>
          <p:cNvPicPr preferRelativeResize="0"/>
          <p:nvPr/>
        </p:nvPicPr>
        <p:blipFill>
          <a:blip r:embed="rId4">
            <a:alphaModFix/>
          </a:blip>
          <a:stretch>
            <a:fillRect/>
          </a:stretch>
        </p:blipFill>
        <p:spPr>
          <a:xfrm>
            <a:off x="2424113" y="2571750"/>
            <a:ext cx="4295775" cy="2276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5"/>
          <p:cNvSpPr txBox="1"/>
          <p:nvPr>
            <p:ph type="title"/>
          </p:nvPr>
        </p:nvSpPr>
        <p:spPr>
          <a:xfrm>
            <a:off x="272425" y="1426825"/>
            <a:ext cx="6213900" cy="35463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ca" sz="4600"/>
              <a:t>KPI's de analítica de atracción de tráfico </a:t>
            </a:r>
            <a:endParaRPr b="1" sz="4600"/>
          </a:p>
          <a:p>
            <a:pPr indent="0" lvl="0" marL="0" rtl="0" algn="l">
              <a:spcBef>
                <a:spcPts val="0"/>
              </a:spcBef>
              <a:spcAft>
                <a:spcPts val="0"/>
              </a:spcAft>
              <a:buNone/>
            </a:pPr>
            <a:r>
              <a:t/>
            </a:r>
            <a:endParaRPr b="1" sz="63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Tabla KPi’s</a:t>
            </a:r>
            <a:endParaRPr sz="4500"/>
          </a:p>
        </p:txBody>
      </p:sp>
      <p:graphicFrame>
        <p:nvGraphicFramePr>
          <p:cNvPr id="570" name="Google Shape;570;p96"/>
          <p:cNvGraphicFramePr/>
          <p:nvPr/>
        </p:nvGraphicFramePr>
        <p:xfrm>
          <a:off x="0" y="1281400"/>
          <a:ext cx="3000000" cy="3000000"/>
        </p:xfrm>
        <a:graphic>
          <a:graphicData uri="http://schemas.openxmlformats.org/drawingml/2006/table">
            <a:tbl>
              <a:tblPr>
                <a:noFill/>
                <a:tableStyleId>{A1954BBB-0B48-4290-804A-B79DD1783094}</a:tableStyleId>
              </a:tblPr>
              <a:tblGrid>
                <a:gridCol w="847150"/>
                <a:gridCol w="847150"/>
                <a:gridCol w="2837350"/>
                <a:gridCol w="4612350"/>
              </a:tblGrid>
              <a:tr h="753000">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OT</a:t>
                      </a:r>
                      <a:endParaRPr b="1" sz="1200">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Valor</a:t>
                      </a:r>
                      <a:endParaRPr b="1" sz="1200">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Kpi</a:t>
                      </a:r>
                      <a:endParaRPr b="1" sz="1200">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Obtención</a:t>
                      </a:r>
                      <a:endParaRPr b="1" sz="1200">
                        <a:latin typeface="EB Garamond"/>
                        <a:ea typeface="EB Garamond"/>
                        <a:cs typeface="EB Garamond"/>
                        <a:sym typeface="EB Garamond"/>
                      </a:endParaRPr>
                    </a:p>
                  </a:txBody>
                  <a:tcPr marT="63500" marB="63500" marR="63500" marL="63500"/>
                </a:tc>
              </a:tr>
              <a:tr h="8500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SEO</a:t>
                      </a:r>
                      <a:endParaRPr sz="1200">
                        <a:latin typeface="EB Garamond Medium"/>
                        <a:ea typeface="EB Garamond Medium"/>
                        <a:cs typeface="EB Garamond Medium"/>
                        <a:sym typeface="EB Garamond Medium"/>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46.273</a:t>
                      </a:r>
                      <a:endParaRPr sz="1200">
                        <a:latin typeface="EB Garamond Medium"/>
                        <a:ea typeface="EB Garamond Medium"/>
                        <a:cs typeface="EB Garamond Medium"/>
                        <a:sym typeface="EB Garamond Medium"/>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absoluto desde 1-1-2024</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Gráfico de líneas por meses</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t/>
                      </a:r>
                      <a:endParaRPr sz="1200">
                        <a:latin typeface="EB Garamond Medium"/>
                        <a:ea typeface="EB Garamond Medium"/>
                        <a:cs typeface="EB Garamond Medium"/>
                        <a:sym typeface="EB Garamond Medium"/>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En GA(informes -&gt; adquisición -&gt; adquisición de tránsito -&gt; Organic Search)</a:t>
                      </a:r>
                      <a:endParaRPr sz="1200">
                        <a:latin typeface="EB Garamond Medium"/>
                        <a:ea typeface="EB Garamond Medium"/>
                        <a:cs typeface="EB Garamond Medium"/>
                        <a:sym typeface="EB Garamond Medium"/>
                      </a:endParaRPr>
                    </a:p>
                  </a:txBody>
                  <a:tcPr marT="63500" marB="63500" marR="63500" marL="63500">
                    <a:lnB cap="flat" cmpd="sng" w="12700">
                      <a:solidFill>
                        <a:srgbClr val="000000"/>
                      </a:solidFill>
                      <a:prstDash val="solid"/>
                      <a:round/>
                      <a:headEnd len="sm" w="sm" type="none"/>
                      <a:tailEnd len="sm" w="sm" type="none"/>
                    </a:lnB>
                  </a:tcPr>
                </a:tc>
              </a:tr>
              <a:tr h="753000">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LZ</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196.053</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53000">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BF</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31.720</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53000">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NV</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47.625</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7"/>
          <p:cNvSpPr txBox="1"/>
          <p:nvPr>
            <p:ph type="title"/>
          </p:nvPr>
        </p:nvSpPr>
        <p:spPr>
          <a:xfrm>
            <a:off x="136825" y="248225"/>
            <a:ext cx="8690400" cy="659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b="1" lang="ca" sz="3100"/>
              <a:t>T</a:t>
            </a:r>
            <a:r>
              <a:rPr b="1" lang="ca" sz="3100"/>
              <a:t>abla KPi’s</a:t>
            </a:r>
            <a:endParaRPr sz="4500"/>
          </a:p>
        </p:txBody>
      </p:sp>
      <p:graphicFrame>
        <p:nvGraphicFramePr>
          <p:cNvPr id="576" name="Google Shape;576;p97"/>
          <p:cNvGraphicFramePr/>
          <p:nvPr/>
        </p:nvGraphicFramePr>
        <p:xfrm>
          <a:off x="0" y="1267600"/>
          <a:ext cx="3000000" cy="3000000"/>
        </p:xfrm>
        <a:graphic>
          <a:graphicData uri="http://schemas.openxmlformats.org/drawingml/2006/table">
            <a:tbl>
              <a:tblPr>
                <a:noFill/>
                <a:tableStyleId>{A1954BBB-0B48-4290-804A-B79DD1783094}</a:tableStyleId>
              </a:tblPr>
              <a:tblGrid>
                <a:gridCol w="847150"/>
                <a:gridCol w="877050"/>
                <a:gridCol w="2807450"/>
                <a:gridCol w="4612350"/>
              </a:tblGrid>
              <a:tr h="645975">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OT</a:t>
                      </a:r>
                      <a:endParaRPr b="1" sz="12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Valor</a:t>
                      </a:r>
                      <a:endParaRPr b="1" sz="12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Kpi</a:t>
                      </a:r>
                      <a:endParaRPr b="1" sz="12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ca" sz="1200">
                          <a:latin typeface="EB Garamond"/>
                          <a:ea typeface="EB Garamond"/>
                          <a:cs typeface="EB Garamond"/>
                          <a:sym typeface="EB Garamond"/>
                        </a:rPr>
                        <a:t>Obtención</a:t>
                      </a:r>
                      <a:endParaRPr b="1" sz="12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r>
              <a:tr h="6459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DIP</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11.703</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59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DIG</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9.444</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59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DIM</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12.209</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59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EV</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22.565 </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días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5975">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PPC</a:t>
                      </a:r>
                      <a:endParaRPr sz="1200">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TP</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213.693</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Número de visitas. Valor absoluto desde 1-1-2024. Gráfico de líneas por meses</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sz="1200">
                          <a:latin typeface="EB Garamond Medium"/>
                          <a:ea typeface="EB Garamond Medium"/>
                          <a:cs typeface="EB Garamond Medium"/>
                          <a:sym typeface="EB Garamond Medium"/>
                        </a:rPr>
                        <a:t>Con Campaign url builder i en GA(informes -&gt; adquisición -&gt; adquisición de tránsito -&gt; Campaña asociada a la sesión)</a:t>
                      </a:r>
                      <a:endParaRPr sz="1200">
                        <a:latin typeface="EB Garamond Medium"/>
                        <a:ea typeface="EB Garamond Medium"/>
                        <a:cs typeface="EB Garamond Medium"/>
                        <a:sym typeface="EB Garamond Medium"/>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nvSpPr>
        <p:spPr>
          <a:xfrm>
            <a:off x="136050" y="165225"/>
            <a:ext cx="8790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 </a:t>
            </a:r>
            <a:r>
              <a:rPr b="1" lang="ca" sz="2400">
                <a:latin typeface="EB Garamond"/>
                <a:ea typeface="EB Garamond"/>
                <a:cs typeface="EB Garamond"/>
                <a:sym typeface="EB Garamond"/>
              </a:rPr>
              <a:t>Gráfico de Gantt de las diferentes actividades y campañas por meses</a:t>
            </a:r>
            <a:endParaRPr b="1" sz="2400"/>
          </a:p>
        </p:txBody>
      </p:sp>
      <p:graphicFrame>
        <p:nvGraphicFramePr>
          <p:cNvPr id="121" name="Google Shape;121;p21"/>
          <p:cNvGraphicFramePr/>
          <p:nvPr/>
        </p:nvGraphicFramePr>
        <p:xfrm>
          <a:off x="280425" y="924750"/>
          <a:ext cx="3000000" cy="3000000"/>
        </p:xfrm>
        <a:graphic>
          <a:graphicData uri="http://schemas.openxmlformats.org/drawingml/2006/table">
            <a:tbl>
              <a:tblPr>
                <a:noFill/>
                <a:tableStyleId>{A1954BBB-0B48-4290-804A-B79DD1783094}</a:tableStyleId>
              </a:tblPr>
              <a:tblGrid>
                <a:gridCol w="1906050"/>
                <a:gridCol w="556425"/>
                <a:gridCol w="556425"/>
                <a:gridCol w="556425"/>
                <a:gridCol w="556425"/>
                <a:gridCol w="556425"/>
                <a:gridCol w="556425"/>
                <a:gridCol w="556425"/>
                <a:gridCol w="556425"/>
                <a:gridCol w="556425"/>
                <a:gridCol w="556425"/>
                <a:gridCol w="556425"/>
                <a:gridCol w="556425"/>
              </a:tblGrid>
              <a:tr h="210700">
                <a:tc>
                  <a:txBody>
                    <a:bodyPr/>
                    <a:lstStyle/>
                    <a:p>
                      <a:pPr indent="0" lvl="0" marL="0" rtl="0" algn="ctr">
                        <a:spcBef>
                          <a:spcPts val="0"/>
                        </a:spcBef>
                        <a:spcAft>
                          <a:spcPts val="0"/>
                        </a:spcAft>
                        <a:buNone/>
                      </a:pPr>
                      <a:r>
                        <a:rPr b="1" lang="ca" sz="1100"/>
                        <a:t>Canales / Campañas</a:t>
                      </a:r>
                      <a:endParaRPr b="1" sz="1100"/>
                    </a:p>
                  </a:txBody>
                  <a:tcPr marT="63500" marB="63500" marR="63500" marL="63500"/>
                </a:tc>
                <a:tc>
                  <a:txBody>
                    <a:bodyPr/>
                    <a:lstStyle/>
                    <a:p>
                      <a:pPr indent="0" lvl="0" marL="0" rtl="0" algn="ctr">
                        <a:spcBef>
                          <a:spcPts val="0"/>
                        </a:spcBef>
                        <a:spcAft>
                          <a:spcPts val="0"/>
                        </a:spcAft>
                        <a:buNone/>
                      </a:pPr>
                      <a:r>
                        <a:rPr b="1" lang="ca" sz="1100"/>
                        <a:t>M1</a:t>
                      </a:r>
                      <a:endParaRPr b="1" sz="1100"/>
                    </a:p>
                  </a:txBody>
                  <a:tcPr marT="63500" marB="63500" marR="63500" marL="63500"/>
                </a:tc>
                <a:tc>
                  <a:txBody>
                    <a:bodyPr/>
                    <a:lstStyle/>
                    <a:p>
                      <a:pPr indent="0" lvl="0" marL="0" rtl="0" algn="ctr">
                        <a:spcBef>
                          <a:spcPts val="0"/>
                        </a:spcBef>
                        <a:spcAft>
                          <a:spcPts val="0"/>
                        </a:spcAft>
                        <a:buNone/>
                      </a:pPr>
                      <a:r>
                        <a:rPr b="1" lang="ca" sz="1100"/>
                        <a:t>M2</a:t>
                      </a:r>
                      <a:endParaRPr b="1" sz="1100"/>
                    </a:p>
                  </a:txBody>
                  <a:tcPr marT="63500" marB="63500" marR="63500" marL="63500"/>
                </a:tc>
                <a:tc>
                  <a:txBody>
                    <a:bodyPr/>
                    <a:lstStyle/>
                    <a:p>
                      <a:pPr indent="0" lvl="0" marL="0" rtl="0" algn="ctr">
                        <a:spcBef>
                          <a:spcPts val="0"/>
                        </a:spcBef>
                        <a:spcAft>
                          <a:spcPts val="0"/>
                        </a:spcAft>
                        <a:buNone/>
                      </a:pPr>
                      <a:r>
                        <a:rPr b="1" lang="ca" sz="1100"/>
                        <a:t>M3</a:t>
                      </a:r>
                      <a:endParaRPr b="1" sz="1100"/>
                    </a:p>
                  </a:txBody>
                  <a:tcPr marT="63500" marB="63500" marR="63500" marL="63500"/>
                </a:tc>
                <a:tc>
                  <a:txBody>
                    <a:bodyPr/>
                    <a:lstStyle/>
                    <a:p>
                      <a:pPr indent="0" lvl="0" marL="0" rtl="0" algn="ctr">
                        <a:spcBef>
                          <a:spcPts val="0"/>
                        </a:spcBef>
                        <a:spcAft>
                          <a:spcPts val="0"/>
                        </a:spcAft>
                        <a:buNone/>
                      </a:pPr>
                      <a:r>
                        <a:rPr b="1" lang="ca" sz="1100"/>
                        <a:t>M4</a:t>
                      </a:r>
                      <a:endParaRPr b="1" sz="1100"/>
                    </a:p>
                  </a:txBody>
                  <a:tcPr marT="63500" marB="63500" marR="63500" marL="63500"/>
                </a:tc>
                <a:tc>
                  <a:txBody>
                    <a:bodyPr/>
                    <a:lstStyle/>
                    <a:p>
                      <a:pPr indent="0" lvl="0" marL="0" rtl="0" algn="ctr">
                        <a:spcBef>
                          <a:spcPts val="0"/>
                        </a:spcBef>
                        <a:spcAft>
                          <a:spcPts val="0"/>
                        </a:spcAft>
                        <a:buNone/>
                      </a:pPr>
                      <a:r>
                        <a:rPr b="1" lang="ca" sz="1100"/>
                        <a:t>M5</a:t>
                      </a:r>
                      <a:endParaRPr b="1" sz="1100"/>
                    </a:p>
                  </a:txBody>
                  <a:tcPr marT="63500" marB="63500" marR="63500" marL="63500"/>
                </a:tc>
                <a:tc>
                  <a:txBody>
                    <a:bodyPr/>
                    <a:lstStyle/>
                    <a:p>
                      <a:pPr indent="0" lvl="0" marL="0" rtl="0" algn="ctr">
                        <a:spcBef>
                          <a:spcPts val="0"/>
                        </a:spcBef>
                        <a:spcAft>
                          <a:spcPts val="0"/>
                        </a:spcAft>
                        <a:buNone/>
                      </a:pPr>
                      <a:r>
                        <a:rPr b="1" lang="ca" sz="1100"/>
                        <a:t>M6</a:t>
                      </a:r>
                      <a:endParaRPr b="1" sz="1100"/>
                    </a:p>
                  </a:txBody>
                  <a:tcPr marT="63500" marB="63500" marR="63500" marL="63500"/>
                </a:tc>
                <a:tc>
                  <a:txBody>
                    <a:bodyPr/>
                    <a:lstStyle/>
                    <a:p>
                      <a:pPr indent="0" lvl="0" marL="0" rtl="0" algn="ctr">
                        <a:spcBef>
                          <a:spcPts val="0"/>
                        </a:spcBef>
                        <a:spcAft>
                          <a:spcPts val="0"/>
                        </a:spcAft>
                        <a:buNone/>
                      </a:pPr>
                      <a:r>
                        <a:rPr b="1" lang="ca" sz="1100"/>
                        <a:t>M7</a:t>
                      </a:r>
                      <a:endParaRPr b="1" sz="1100"/>
                    </a:p>
                  </a:txBody>
                  <a:tcPr marT="63500" marB="63500" marR="63500" marL="63500"/>
                </a:tc>
                <a:tc>
                  <a:txBody>
                    <a:bodyPr/>
                    <a:lstStyle/>
                    <a:p>
                      <a:pPr indent="0" lvl="0" marL="0" rtl="0" algn="ctr">
                        <a:spcBef>
                          <a:spcPts val="0"/>
                        </a:spcBef>
                        <a:spcAft>
                          <a:spcPts val="0"/>
                        </a:spcAft>
                        <a:buNone/>
                      </a:pPr>
                      <a:r>
                        <a:rPr b="1" lang="ca" sz="1100"/>
                        <a:t>M8</a:t>
                      </a:r>
                      <a:endParaRPr b="1" sz="1100"/>
                    </a:p>
                  </a:txBody>
                  <a:tcPr marT="63500" marB="63500" marR="63500" marL="63500"/>
                </a:tc>
                <a:tc>
                  <a:txBody>
                    <a:bodyPr/>
                    <a:lstStyle/>
                    <a:p>
                      <a:pPr indent="0" lvl="0" marL="0" rtl="0" algn="ctr">
                        <a:spcBef>
                          <a:spcPts val="0"/>
                        </a:spcBef>
                        <a:spcAft>
                          <a:spcPts val="0"/>
                        </a:spcAft>
                        <a:buNone/>
                      </a:pPr>
                      <a:r>
                        <a:rPr b="1" lang="ca" sz="1100"/>
                        <a:t>M9</a:t>
                      </a:r>
                      <a:endParaRPr b="1" sz="1100"/>
                    </a:p>
                  </a:txBody>
                  <a:tcPr marT="63500" marB="63500" marR="63500" marL="63500"/>
                </a:tc>
                <a:tc>
                  <a:txBody>
                    <a:bodyPr/>
                    <a:lstStyle/>
                    <a:p>
                      <a:pPr indent="0" lvl="0" marL="0" rtl="0" algn="ctr">
                        <a:spcBef>
                          <a:spcPts val="0"/>
                        </a:spcBef>
                        <a:spcAft>
                          <a:spcPts val="0"/>
                        </a:spcAft>
                        <a:buNone/>
                      </a:pPr>
                      <a:r>
                        <a:rPr b="1" lang="ca" sz="1100"/>
                        <a:t>M10</a:t>
                      </a:r>
                      <a:endParaRPr b="1" sz="1100"/>
                    </a:p>
                  </a:txBody>
                  <a:tcPr marT="63500" marB="63500" marR="63500" marL="63500"/>
                </a:tc>
                <a:tc>
                  <a:txBody>
                    <a:bodyPr/>
                    <a:lstStyle/>
                    <a:p>
                      <a:pPr indent="0" lvl="0" marL="0" rtl="0" algn="ctr">
                        <a:spcBef>
                          <a:spcPts val="0"/>
                        </a:spcBef>
                        <a:spcAft>
                          <a:spcPts val="0"/>
                        </a:spcAft>
                        <a:buNone/>
                      </a:pPr>
                      <a:r>
                        <a:rPr b="1" lang="ca" sz="1100"/>
                        <a:t>M11</a:t>
                      </a:r>
                      <a:endParaRPr b="1" sz="1100"/>
                    </a:p>
                  </a:txBody>
                  <a:tcPr marT="63500" marB="63500" marR="63500" marL="63500"/>
                </a:tc>
                <a:tc>
                  <a:txBody>
                    <a:bodyPr/>
                    <a:lstStyle/>
                    <a:p>
                      <a:pPr indent="0" lvl="0" marL="0" rtl="0" algn="ctr">
                        <a:spcBef>
                          <a:spcPts val="0"/>
                        </a:spcBef>
                        <a:spcAft>
                          <a:spcPts val="0"/>
                        </a:spcAft>
                        <a:buNone/>
                      </a:pPr>
                      <a:r>
                        <a:rPr b="1" lang="ca" sz="1100"/>
                        <a:t>M12</a:t>
                      </a:r>
                      <a:endParaRPr b="1" sz="1100"/>
                    </a:p>
                  </a:txBody>
                  <a:tcPr marT="63500" marB="63500" marR="63500" marL="63500"/>
                </a:tc>
              </a:tr>
              <a:tr h="210700">
                <a:tc>
                  <a:txBody>
                    <a:bodyPr/>
                    <a:lstStyle/>
                    <a:p>
                      <a:pPr indent="0" lvl="0" marL="0" rtl="0" algn="l">
                        <a:spcBef>
                          <a:spcPts val="0"/>
                        </a:spcBef>
                        <a:spcAft>
                          <a:spcPts val="0"/>
                        </a:spcAft>
                        <a:buNone/>
                      </a:pPr>
                      <a:r>
                        <a:rPr b="1" lang="ca" sz="1100">
                          <a:solidFill>
                            <a:srgbClr val="0000FF"/>
                          </a:solidFill>
                        </a:rPr>
                        <a:t>SEO</a:t>
                      </a:r>
                      <a:endParaRPr b="1" sz="1100">
                        <a:solidFill>
                          <a:srgbClr val="0000FF"/>
                        </a:solidFill>
                      </a:endParaRPr>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Optimización inicial</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FFFF00"/>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Mantenimiento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F4CCCC"/>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F4CCCC"/>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F4CCCC"/>
                    </a:solidFill>
                  </a:tcPr>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l">
                        <a:spcBef>
                          <a:spcPts val="0"/>
                        </a:spcBef>
                        <a:spcAft>
                          <a:spcPts val="0"/>
                        </a:spcAft>
                        <a:buNone/>
                      </a:pPr>
                      <a:r>
                        <a:rPr b="1" lang="ca" sz="1100">
                          <a:solidFill>
                            <a:srgbClr val="0000FF"/>
                          </a:solidFill>
                        </a:rPr>
                        <a:t>PPC / CPM / EMAIL / RRSS</a:t>
                      </a:r>
                      <a:endParaRPr b="1" sz="1100">
                        <a:solidFill>
                          <a:srgbClr val="0000FF"/>
                        </a:solidFill>
                      </a:endParaRPr>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Lanzamiento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6D9EEB"/>
                    </a:solidFill>
                  </a:tcPr>
                </a:tc>
                <a:tc>
                  <a:txBody>
                    <a:bodyPr/>
                    <a:lstStyle/>
                    <a:p>
                      <a:pPr indent="0" lvl="0" marL="0" rtl="0" algn="l">
                        <a:spcBef>
                          <a:spcPts val="0"/>
                        </a:spcBef>
                        <a:spcAft>
                          <a:spcPts val="0"/>
                        </a:spcAft>
                        <a:buNone/>
                      </a:pPr>
                      <a:r>
                        <a:t/>
                      </a:r>
                      <a:endParaRPr sz="1100"/>
                    </a:p>
                  </a:txBody>
                  <a:tcPr marT="63500" marB="63500" marR="63500" marL="63500">
                    <a:solidFill>
                      <a:srgbClr val="6D9EEB"/>
                    </a:solidFill>
                  </a:tcPr>
                </a:tc>
                <a:tc>
                  <a:txBody>
                    <a:bodyPr/>
                    <a:lstStyle/>
                    <a:p>
                      <a:pPr indent="0" lvl="0" marL="0" rtl="0" algn="l">
                        <a:spcBef>
                          <a:spcPts val="0"/>
                        </a:spcBef>
                        <a:spcAft>
                          <a:spcPts val="0"/>
                        </a:spcAft>
                        <a:buNone/>
                      </a:pPr>
                      <a:r>
                        <a:t/>
                      </a:r>
                      <a:endParaRPr sz="1100"/>
                    </a:p>
                  </a:txBody>
                  <a:tcPr marT="63500" marB="63500" marR="63500" marL="63500">
                    <a:solidFill>
                      <a:srgbClr val="6D9EEB"/>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Black Friday</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000000"/>
                    </a:solidFill>
                  </a:tcPr>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Navidad</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FF9900"/>
                    </a:solidFill>
                  </a:tcPr>
                </a:tc>
              </a:tr>
              <a:tr h="210700">
                <a:tc>
                  <a:txBody>
                    <a:bodyPr/>
                    <a:lstStyle/>
                    <a:p>
                      <a:pPr indent="0" lvl="0" marL="0" rtl="0" algn="r">
                        <a:spcBef>
                          <a:spcPts val="0"/>
                        </a:spcBef>
                        <a:spcAft>
                          <a:spcPts val="0"/>
                        </a:spcAft>
                        <a:buNone/>
                      </a:pPr>
                      <a:r>
                        <a:rPr lang="ca" sz="1100"/>
                        <a:t>Dia del Perro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38761D"/>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Dia del Gato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073763"/>
                    </a:solidFill>
                  </a:tcPr>
                </a:tc>
                <a:tc>
                  <a:txBody>
                    <a:bodyPr/>
                    <a:lstStyle/>
                    <a:p>
                      <a:pPr indent="0" lvl="0" marL="0" rtl="0" algn="l">
                        <a:spcBef>
                          <a:spcPts val="0"/>
                        </a:spcBef>
                        <a:spcAft>
                          <a:spcPts val="0"/>
                        </a:spcAft>
                        <a:buNone/>
                      </a:pPr>
                      <a:r>
                        <a:t/>
                      </a:r>
                      <a:endParaRPr sz="1100"/>
                    </a:p>
                  </a:txBody>
                  <a:tcPr marT="63500" marB="63500" marR="63500" marL="63500">
                    <a:solidFill>
                      <a:srgbClr val="073763"/>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Dia de la Mascota</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highlight>
                          <a:srgbClr val="FF0000"/>
                        </a:highlight>
                      </a:endParaRPr>
                    </a:p>
                  </a:txBody>
                  <a:tcPr marT="63500" marB="63500" marR="63500" marL="63500">
                    <a:solidFill>
                      <a:srgbClr val="FF0000"/>
                    </a:solidFill>
                  </a:tcPr>
                </a:tc>
                <a:tc>
                  <a:txBody>
                    <a:bodyPr/>
                    <a:lstStyle/>
                    <a:p>
                      <a:pPr indent="0" lvl="0" marL="0" rtl="0" algn="l">
                        <a:spcBef>
                          <a:spcPts val="0"/>
                        </a:spcBef>
                        <a:spcAft>
                          <a:spcPts val="0"/>
                        </a:spcAft>
                        <a:buNone/>
                      </a:pPr>
                      <a:r>
                        <a:t/>
                      </a:r>
                      <a:endParaRPr sz="1100">
                        <a:highlight>
                          <a:srgbClr val="FF0000"/>
                        </a:highlight>
                      </a:endParaRPr>
                    </a:p>
                  </a:txBody>
                  <a:tcPr marT="63500" marB="63500" marR="63500" marL="63500">
                    <a:solidFill>
                      <a:srgbClr val="FF0000"/>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Especial Verano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CCCCCC"/>
                    </a:solidFill>
                  </a:tcPr>
                </a:tc>
                <a:tc>
                  <a:txBody>
                    <a:bodyPr/>
                    <a:lstStyle/>
                    <a:p>
                      <a:pPr indent="0" lvl="0" marL="0" rtl="0" algn="l">
                        <a:spcBef>
                          <a:spcPts val="0"/>
                        </a:spcBef>
                        <a:spcAft>
                          <a:spcPts val="0"/>
                        </a:spcAft>
                        <a:buNone/>
                      </a:pPr>
                      <a:r>
                        <a:t/>
                      </a:r>
                      <a:endParaRPr sz="1100"/>
                    </a:p>
                  </a:txBody>
                  <a:tcPr marT="63500" marB="63500" marR="63500" marL="63500">
                    <a:solidFill>
                      <a:srgbClr val="CCCCCC"/>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10700">
                <a:tc>
                  <a:txBody>
                    <a:bodyPr/>
                    <a:lstStyle/>
                    <a:p>
                      <a:pPr indent="0" lvl="0" marL="0" rtl="0" algn="r">
                        <a:spcBef>
                          <a:spcPts val="0"/>
                        </a:spcBef>
                        <a:spcAft>
                          <a:spcPts val="0"/>
                        </a:spcAft>
                        <a:buNone/>
                      </a:pPr>
                      <a:r>
                        <a:rPr lang="ca" sz="1100"/>
                        <a:t>Tráfico Pagado</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solidFill>
                      <a:srgbClr val="00FF00"/>
                    </a:solidFill>
                  </a:tcPr>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